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1" r:id="rId4"/>
  </p:sldMasterIdLst>
  <p:notesMasterIdLst>
    <p:notesMasterId r:id="rId34"/>
  </p:notesMasterIdLst>
  <p:sldIdLst>
    <p:sldId id="443" r:id="rId5"/>
    <p:sldId id="376" r:id="rId6"/>
    <p:sldId id="405" r:id="rId7"/>
    <p:sldId id="349" r:id="rId8"/>
    <p:sldId id="350" r:id="rId9"/>
    <p:sldId id="417" r:id="rId10"/>
    <p:sldId id="383" r:id="rId11"/>
    <p:sldId id="359" r:id="rId12"/>
    <p:sldId id="414" r:id="rId13"/>
    <p:sldId id="465" r:id="rId14"/>
    <p:sldId id="287" r:id="rId15"/>
    <p:sldId id="288" r:id="rId16"/>
    <p:sldId id="419" r:id="rId17"/>
    <p:sldId id="291" r:id="rId18"/>
    <p:sldId id="462" r:id="rId19"/>
    <p:sldId id="427" r:id="rId20"/>
    <p:sldId id="432" r:id="rId21"/>
    <p:sldId id="433" r:id="rId22"/>
    <p:sldId id="434" r:id="rId23"/>
    <p:sldId id="435" r:id="rId24"/>
    <p:sldId id="453" r:id="rId25"/>
    <p:sldId id="454" r:id="rId26"/>
    <p:sldId id="455" r:id="rId27"/>
    <p:sldId id="456" r:id="rId28"/>
    <p:sldId id="457" r:id="rId29"/>
    <p:sldId id="458" r:id="rId30"/>
    <p:sldId id="459" r:id="rId31"/>
    <p:sldId id="460" r:id="rId32"/>
    <p:sldId id="461" r:id="rId3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Trish" initials="CT" lastIdx="3" clrIdx="0">
    <p:extLst>
      <p:ext uri="{19B8F6BF-5375-455C-9EA6-DF929625EA0E}">
        <p15:presenceInfo xmlns:p15="http://schemas.microsoft.com/office/powerpoint/2012/main" userId="S-1-5-21-2995184823-3663900740-1472002013-2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6" autoAdjust="0"/>
    <p:restoredTop sz="94660"/>
  </p:normalViewPr>
  <p:slideViewPr>
    <p:cSldViewPr snapToGrid="0">
      <p:cViewPr varScale="1">
        <p:scale>
          <a:sx n="89" d="100"/>
          <a:sy n="89"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Projected Growth Rate</a:t>
            </a:r>
            <a:r>
              <a:rPr lang="en-US" baseline="0" dirty="0" smtClean="0"/>
              <a:t> of 65+*</a:t>
            </a:r>
            <a:endParaRPr lang="en-US" dirty="0"/>
          </a:p>
        </c:rich>
      </c:tx>
      <c:overlay val="0"/>
      <c:spPr>
        <a:solidFill>
          <a:schemeClr val="accent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65+ Age</c:v>
                </c:pt>
              </c:strCache>
            </c:strRef>
          </c:tx>
          <c:spPr>
            <a:ln w="28575" cap="rnd">
              <a:solidFill>
                <a:schemeClr val="accent1"/>
              </a:solidFill>
              <a:round/>
            </a:ln>
            <a:effectLst/>
          </c:spPr>
          <c:marker>
            <c:symbol val="none"/>
          </c:marker>
          <c:dLbls>
            <c:delete val="1"/>
          </c:dLbls>
          <c:cat>
            <c:numRef>
              <c:f>Sheet1!$A$2:$A$5</c:f>
              <c:numCache>
                <c:formatCode>General</c:formatCode>
                <c:ptCount val="4"/>
                <c:pt idx="0">
                  <c:v>2020</c:v>
                </c:pt>
                <c:pt idx="1">
                  <c:v>2030</c:v>
                </c:pt>
                <c:pt idx="2">
                  <c:v>2040</c:v>
                </c:pt>
                <c:pt idx="3">
                  <c:v>2050</c:v>
                </c:pt>
              </c:numCache>
            </c:numRef>
          </c:cat>
          <c:val>
            <c:numRef>
              <c:f>Sheet1!$B$2:$B$5</c:f>
              <c:numCache>
                <c:formatCode>General</c:formatCode>
                <c:ptCount val="4"/>
                <c:pt idx="0">
                  <c:v>5700</c:v>
                </c:pt>
                <c:pt idx="1">
                  <c:v>7524</c:v>
                </c:pt>
                <c:pt idx="2">
                  <c:v>8276.4000000000015</c:v>
                </c:pt>
                <c:pt idx="3">
                  <c:v>8690.2200000000012</c:v>
                </c:pt>
              </c:numCache>
            </c:numRef>
          </c:val>
          <c:smooth val="0"/>
        </c:ser>
        <c:ser>
          <c:idx val="1"/>
          <c:order val="1"/>
          <c:tx>
            <c:strRef>
              <c:f>Sheet1!$C$1</c:f>
              <c:strCache>
                <c:ptCount val="1"/>
                <c:pt idx="0">
                  <c:v>Column1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2030</c:v>
                </c:pt>
                <c:pt idx="2">
                  <c:v>2040</c:v>
                </c:pt>
                <c:pt idx="3">
                  <c:v>2050</c:v>
                </c:pt>
              </c:numCache>
            </c:numRef>
          </c:cat>
          <c:val>
            <c:numRef>
              <c:f>Sheet1!$C$2:$C$5</c:f>
              <c:numCache>
                <c:formatCode>General</c:formatCode>
                <c:ptCount val="4"/>
              </c:numCache>
            </c:numRef>
          </c:val>
          <c:smooth val="0"/>
        </c:ser>
        <c:ser>
          <c:idx val="2"/>
          <c:order val="2"/>
          <c:tx>
            <c:strRef>
              <c:f>Sheet1!$D$1</c:f>
              <c:strCache>
                <c:ptCount val="1"/>
                <c:pt idx="0">
                  <c:v>Column2</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2030</c:v>
                </c:pt>
                <c:pt idx="2">
                  <c:v>2040</c:v>
                </c:pt>
                <c:pt idx="3">
                  <c:v>2050</c:v>
                </c:pt>
              </c:numCache>
            </c:numRef>
          </c:cat>
          <c:val>
            <c:numRef>
              <c:f>Sheet1!$D$2:$D$5</c:f>
              <c:numCache>
                <c:formatCode>General</c:formatCode>
                <c:ptCount val="4"/>
              </c:numCache>
            </c:numRef>
          </c:val>
          <c:smooth val="0"/>
        </c:ser>
        <c:dLbls>
          <c:dLblPos val="ctr"/>
          <c:showLegendKey val="0"/>
          <c:showVal val="1"/>
          <c:showCatName val="0"/>
          <c:showSerName val="0"/>
          <c:showPercent val="0"/>
          <c:showBubbleSize val="0"/>
        </c:dLbls>
        <c:smooth val="0"/>
        <c:axId val="439402456"/>
        <c:axId val="439402064"/>
      </c:lineChart>
      <c:catAx>
        <c:axId val="43940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402064"/>
        <c:crosses val="autoZero"/>
        <c:auto val="1"/>
        <c:lblAlgn val="ctr"/>
        <c:lblOffset val="100"/>
        <c:noMultiLvlLbl val="0"/>
      </c:catAx>
      <c:valAx>
        <c:axId val="43940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402456"/>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Health Conditions/Disabilities which affect:</a:t>
            </a:r>
            <a:r>
              <a:rPr lang="en-US" baseline="0" dirty="0" smtClean="0"/>
              <a:t>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Sheet1!$A$2:$A$6</c:f>
              <c:strCache>
                <c:ptCount val="5"/>
                <c:pt idx="0">
                  <c:v>Mobility</c:v>
                </c:pt>
                <c:pt idx="1">
                  <c:v>Hearing</c:v>
                </c:pt>
                <c:pt idx="2">
                  <c:v>Eyesight</c:v>
                </c:pt>
                <c:pt idx="3">
                  <c:v>Ability to live Independently</c:v>
                </c:pt>
                <c:pt idx="4">
                  <c:v>Ability to work</c:v>
                </c:pt>
              </c:strCache>
            </c:strRef>
          </c:cat>
          <c:val>
            <c:numRef>
              <c:f>Sheet1!$B$2:$B$6</c:f>
              <c:numCache>
                <c:formatCode>0%</c:formatCode>
                <c:ptCount val="5"/>
                <c:pt idx="0" formatCode="0.00%">
                  <c:v>0.22</c:v>
                </c:pt>
                <c:pt idx="1">
                  <c:v>0.21</c:v>
                </c:pt>
                <c:pt idx="2">
                  <c:v>0.22</c:v>
                </c:pt>
                <c:pt idx="3">
                  <c:v>0.06</c:v>
                </c:pt>
                <c:pt idx="4" formatCode="0.00%">
                  <c:v>1.2899999999999999E-3</c:v>
                </c:pt>
              </c:numCache>
            </c:numRef>
          </c:val>
        </c:ser>
        <c:ser>
          <c:idx val="1"/>
          <c:order val="1"/>
          <c:tx>
            <c:strRef>
              <c:f>Sheet1!$C$1</c:f>
              <c:strCache>
                <c:ptCount val="1"/>
                <c:pt idx="0">
                  <c:v>60-64</c:v>
                </c:pt>
              </c:strCache>
            </c:strRef>
          </c:tx>
          <c:spPr>
            <a:solidFill>
              <a:schemeClr val="accent2"/>
            </a:solidFill>
            <a:ln>
              <a:noFill/>
            </a:ln>
            <a:effectLst/>
          </c:spPr>
          <c:invertIfNegative val="0"/>
          <c:cat>
            <c:strRef>
              <c:f>Sheet1!$A$2:$A$6</c:f>
              <c:strCache>
                <c:ptCount val="5"/>
                <c:pt idx="0">
                  <c:v>Mobility</c:v>
                </c:pt>
                <c:pt idx="1">
                  <c:v>Hearing</c:v>
                </c:pt>
                <c:pt idx="2">
                  <c:v>Eyesight</c:v>
                </c:pt>
                <c:pt idx="3">
                  <c:v>Ability to live Independently</c:v>
                </c:pt>
                <c:pt idx="4">
                  <c:v>Ability to work</c:v>
                </c:pt>
              </c:strCache>
            </c:strRef>
          </c:cat>
          <c:val>
            <c:numRef>
              <c:f>Sheet1!$C$2:$C$6</c:f>
              <c:numCache>
                <c:formatCode>0.00%</c:formatCode>
                <c:ptCount val="5"/>
                <c:pt idx="0">
                  <c:v>0.13700000000000001</c:v>
                </c:pt>
                <c:pt idx="1">
                  <c:v>9.7000000000000003E-2</c:v>
                </c:pt>
                <c:pt idx="2">
                  <c:v>0.13800000000000001</c:v>
                </c:pt>
                <c:pt idx="3">
                  <c:v>2.5999999999999999E-2</c:v>
                </c:pt>
                <c:pt idx="4">
                  <c:v>8.5000000000000006E-2</c:v>
                </c:pt>
              </c:numCache>
            </c:numRef>
          </c:val>
        </c:ser>
        <c:ser>
          <c:idx val="2"/>
          <c:order val="2"/>
          <c:tx>
            <c:strRef>
              <c:f>Sheet1!$D$1</c:f>
              <c:strCache>
                <c:ptCount val="1"/>
                <c:pt idx="0">
                  <c:v>65-69</c:v>
                </c:pt>
              </c:strCache>
            </c:strRef>
          </c:tx>
          <c:spPr>
            <a:solidFill>
              <a:schemeClr val="accent3"/>
            </a:solidFill>
            <a:ln>
              <a:noFill/>
            </a:ln>
            <a:effectLst/>
          </c:spPr>
          <c:invertIfNegative val="0"/>
          <c:cat>
            <c:strRef>
              <c:f>Sheet1!$A$2:$A$6</c:f>
              <c:strCache>
                <c:ptCount val="5"/>
                <c:pt idx="0">
                  <c:v>Mobility</c:v>
                </c:pt>
                <c:pt idx="1">
                  <c:v>Hearing</c:v>
                </c:pt>
                <c:pt idx="2">
                  <c:v>Eyesight</c:v>
                </c:pt>
                <c:pt idx="3">
                  <c:v>Ability to live Independently</c:v>
                </c:pt>
                <c:pt idx="4">
                  <c:v>Ability to work</c:v>
                </c:pt>
              </c:strCache>
            </c:strRef>
          </c:cat>
          <c:val>
            <c:numRef>
              <c:f>Sheet1!$D$2:$D$6</c:f>
              <c:numCache>
                <c:formatCode>0.00%</c:formatCode>
                <c:ptCount val="5"/>
                <c:pt idx="0">
                  <c:v>0.14699999999999999</c:v>
                </c:pt>
                <c:pt idx="1">
                  <c:v>0.13600000000000001</c:v>
                </c:pt>
                <c:pt idx="2">
                  <c:v>0.183</c:v>
                </c:pt>
                <c:pt idx="3">
                  <c:v>4.5999999999999999E-2</c:v>
                </c:pt>
                <c:pt idx="4">
                  <c:v>0.114</c:v>
                </c:pt>
              </c:numCache>
            </c:numRef>
          </c:val>
        </c:ser>
        <c:ser>
          <c:idx val="3"/>
          <c:order val="3"/>
          <c:tx>
            <c:strRef>
              <c:f>Sheet1!$E$1</c:f>
              <c:strCache>
                <c:ptCount val="1"/>
                <c:pt idx="0">
                  <c:v>70-74</c:v>
                </c:pt>
              </c:strCache>
            </c:strRef>
          </c:tx>
          <c:spPr>
            <a:solidFill>
              <a:schemeClr val="accent4"/>
            </a:solidFill>
            <a:ln>
              <a:noFill/>
            </a:ln>
            <a:effectLst/>
          </c:spPr>
          <c:invertIfNegative val="0"/>
          <c:cat>
            <c:strRef>
              <c:f>Sheet1!$A$2:$A$6</c:f>
              <c:strCache>
                <c:ptCount val="5"/>
                <c:pt idx="0">
                  <c:v>Mobility</c:v>
                </c:pt>
                <c:pt idx="1">
                  <c:v>Hearing</c:v>
                </c:pt>
                <c:pt idx="2">
                  <c:v>Eyesight</c:v>
                </c:pt>
                <c:pt idx="3">
                  <c:v>Ability to live Independently</c:v>
                </c:pt>
                <c:pt idx="4">
                  <c:v>Ability to work</c:v>
                </c:pt>
              </c:strCache>
            </c:strRef>
          </c:cat>
          <c:val>
            <c:numRef>
              <c:f>Sheet1!$E$2:$E$6</c:f>
              <c:numCache>
                <c:formatCode>0.00%</c:formatCode>
                <c:ptCount val="5"/>
                <c:pt idx="0">
                  <c:v>0.18</c:v>
                </c:pt>
                <c:pt idx="1">
                  <c:v>0.18099999999999999</c:v>
                </c:pt>
                <c:pt idx="2">
                  <c:v>0.2</c:v>
                </c:pt>
                <c:pt idx="3">
                  <c:v>3.2000000000000001E-2</c:v>
                </c:pt>
                <c:pt idx="4">
                  <c:v>7.8E-2</c:v>
                </c:pt>
              </c:numCache>
            </c:numRef>
          </c:val>
        </c:ser>
        <c:ser>
          <c:idx val="4"/>
          <c:order val="4"/>
          <c:tx>
            <c:strRef>
              <c:f>Sheet1!$F$1</c:f>
              <c:strCache>
                <c:ptCount val="1"/>
                <c:pt idx="0">
                  <c:v>75-79</c:v>
                </c:pt>
              </c:strCache>
            </c:strRef>
          </c:tx>
          <c:spPr>
            <a:solidFill>
              <a:schemeClr val="accent5"/>
            </a:solidFill>
            <a:ln>
              <a:noFill/>
            </a:ln>
            <a:effectLst/>
          </c:spPr>
          <c:invertIfNegative val="0"/>
          <c:cat>
            <c:strRef>
              <c:f>Sheet1!$A$2:$A$6</c:f>
              <c:strCache>
                <c:ptCount val="5"/>
                <c:pt idx="0">
                  <c:v>Mobility</c:v>
                </c:pt>
                <c:pt idx="1">
                  <c:v>Hearing</c:v>
                </c:pt>
                <c:pt idx="2">
                  <c:v>Eyesight</c:v>
                </c:pt>
                <c:pt idx="3">
                  <c:v>Ability to live Independently</c:v>
                </c:pt>
                <c:pt idx="4">
                  <c:v>Ability to work</c:v>
                </c:pt>
              </c:strCache>
            </c:strRef>
          </c:cat>
          <c:val>
            <c:numRef>
              <c:f>Sheet1!$F$2:$F$6</c:f>
              <c:numCache>
                <c:formatCode>0.00%</c:formatCode>
                <c:ptCount val="5"/>
                <c:pt idx="0">
                  <c:v>0.25</c:v>
                </c:pt>
                <c:pt idx="1">
                  <c:v>0.26600000000000001</c:v>
                </c:pt>
                <c:pt idx="2">
                  <c:v>0.23400000000000001</c:v>
                </c:pt>
                <c:pt idx="3">
                  <c:v>5.5E-2</c:v>
                </c:pt>
                <c:pt idx="4">
                  <c:v>0.12</c:v>
                </c:pt>
              </c:numCache>
            </c:numRef>
          </c:val>
        </c:ser>
        <c:ser>
          <c:idx val="5"/>
          <c:order val="5"/>
          <c:tx>
            <c:strRef>
              <c:f>Sheet1!$G$1</c:f>
              <c:strCache>
                <c:ptCount val="1"/>
                <c:pt idx="0">
                  <c:v>80-84</c:v>
                </c:pt>
              </c:strCache>
            </c:strRef>
          </c:tx>
          <c:spPr>
            <a:solidFill>
              <a:schemeClr val="accent6"/>
            </a:solidFill>
            <a:ln>
              <a:noFill/>
            </a:ln>
            <a:effectLst/>
          </c:spPr>
          <c:invertIfNegative val="0"/>
          <c:cat>
            <c:strRef>
              <c:f>Sheet1!$A$2:$A$6</c:f>
              <c:strCache>
                <c:ptCount val="5"/>
                <c:pt idx="0">
                  <c:v>Mobility</c:v>
                </c:pt>
                <c:pt idx="1">
                  <c:v>Hearing</c:v>
                </c:pt>
                <c:pt idx="2">
                  <c:v>Eyesight</c:v>
                </c:pt>
                <c:pt idx="3">
                  <c:v>Ability to live Independently</c:v>
                </c:pt>
                <c:pt idx="4">
                  <c:v>Ability to work</c:v>
                </c:pt>
              </c:strCache>
            </c:strRef>
          </c:cat>
          <c:val>
            <c:numRef>
              <c:f>Sheet1!$G$2:$G$6</c:f>
              <c:numCache>
                <c:formatCode>0.00%</c:formatCode>
                <c:ptCount val="5"/>
                <c:pt idx="0">
                  <c:v>0.35899999999999999</c:v>
                </c:pt>
                <c:pt idx="1">
                  <c:v>0.317</c:v>
                </c:pt>
                <c:pt idx="2">
                  <c:v>0.31900000000000001</c:v>
                </c:pt>
                <c:pt idx="3">
                  <c:v>0.125</c:v>
                </c:pt>
                <c:pt idx="4">
                  <c:v>0.20399999999999999</c:v>
                </c:pt>
              </c:numCache>
            </c:numRef>
          </c:val>
        </c:ser>
        <c:ser>
          <c:idx val="6"/>
          <c:order val="6"/>
          <c:tx>
            <c:strRef>
              <c:f>Sheet1!$H$1</c:f>
              <c:strCache>
                <c:ptCount val="1"/>
                <c:pt idx="0">
                  <c:v>85+</c:v>
                </c:pt>
              </c:strCache>
            </c:strRef>
          </c:tx>
          <c:spPr>
            <a:solidFill>
              <a:schemeClr val="accent1">
                <a:lumMod val="60000"/>
              </a:schemeClr>
            </a:solidFill>
            <a:ln>
              <a:noFill/>
            </a:ln>
            <a:effectLst/>
          </c:spPr>
          <c:invertIfNegative val="0"/>
          <c:cat>
            <c:strRef>
              <c:f>Sheet1!$A$2:$A$6</c:f>
              <c:strCache>
                <c:ptCount val="5"/>
                <c:pt idx="0">
                  <c:v>Mobility</c:v>
                </c:pt>
                <c:pt idx="1">
                  <c:v>Hearing</c:v>
                </c:pt>
                <c:pt idx="2">
                  <c:v>Eyesight</c:v>
                </c:pt>
                <c:pt idx="3">
                  <c:v>Ability to live Independently</c:v>
                </c:pt>
                <c:pt idx="4">
                  <c:v>Ability to work</c:v>
                </c:pt>
              </c:strCache>
            </c:strRef>
          </c:cat>
          <c:val>
            <c:numRef>
              <c:f>Sheet1!$H$2:$H$6</c:f>
              <c:numCache>
                <c:formatCode>0.00%</c:formatCode>
                <c:ptCount val="5"/>
                <c:pt idx="0">
                  <c:v>0.503</c:v>
                </c:pt>
                <c:pt idx="1">
                  <c:v>0.52100000000000002</c:v>
                </c:pt>
                <c:pt idx="2">
                  <c:v>0.41299999999999998</c:v>
                </c:pt>
                <c:pt idx="3">
                  <c:v>0.215</c:v>
                </c:pt>
                <c:pt idx="4">
                  <c:v>0.34300000000000003</c:v>
                </c:pt>
              </c:numCache>
            </c:numRef>
          </c:val>
        </c:ser>
        <c:ser>
          <c:idx val="7"/>
          <c:order val="7"/>
          <c:tx>
            <c:strRef>
              <c:f>Sheet1!$I$1</c:f>
              <c:strCache>
                <c:ptCount val="1"/>
                <c:pt idx="0">
                  <c:v>Column1</c:v>
                </c:pt>
              </c:strCache>
            </c:strRef>
          </c:tx>
          <c:spPr>
            <a:solidFill>
              <a:schemeClr val="accent2">
                <a:lumMod val="60000"/>
              </a:schemeClr>
            </a:solidFill>
            <a:ln>
              <a:noFill/>
            </a:ln>
            <a:effectLst/>
          </c:spPr>
          <c:invertIfNegative val="0"/>
          <c:cat>
            <c:strRef>
              <c:f>Sheet1!$A$2:$A$6</c:f>
              <c:strCache>
                <c:ptCount val="5"/>
                <c:pt idx="0">
                  <c:v>Mobility</c:v>
                </c:pt>
                <c:pt idx="1">
                  <c:v>Hearing</c:v>
                </c:pt>
                <c:pt idx="2">
                  <c:v>Eyesight</c:v>
                </c:pt>
                <c:pt idx="3">
                  <c:v>Ability to live Independently</c:v>
                </c:pt>
                <c:pt idx="4">
                  <c:v>Ability to work</c:v>
                </c:pt>
              </c:strCache>
            </c:strRef>
          </c:cat>
          <c:val>
            <c:numRef>
              <c:f>Sheet1!$I$2:$I$6</c:f>
              <c:numCache>
                <c:formatCode>General</c:formatCode>
                <c:ptCount val="5"/>
              </c:numCache>
            </c:numRef>
          </c:val>
        </c:ser>
        <c:dLbls>
          <c:showLegendKey val="0"/>
          <c:showVal val="0"/>
          <c:showCatName val="0"/>
          <c:showSerName val="0"/>
          <c:showPercent val="0"/>
          <c:showBubbleSize val="0"/>
        </c:dLbls>
        <c:gapWidth val="150"/>
        <c:axId val="485563120"/>
        <c:axId val="485560376"/>
      </c:barChart>
      <c:catAx>
        <c:axId val="485563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5560376"/>
        <c:crosses val="autoZero"/>
        <c:auto val="1"/>
        <c:lblAlgn val="ctr"/>
        <c:lblOffset val="100"/>
        <c:noMultiLvlLbl val="0"/>
      </c:catAx>
      <c:valAx>
        <c:axId val="4855603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5563120"/>
        <c:crosses val="autoZero"/>
        <c:crossBetween val="between"/>
      </c:valAx>
      <c:spPr>
        <a:noFill/>
        <a:ln>
          <a:noFill/>
        </a:ln>
        <a:effectLst/>
      </c:spPr>
    </c:plotArea>
    <c:legend>
      <c:legendPos val="b"/>
      <c:legendEntry>
        <c:idx val="7"/>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Experiences in the last year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Sheet1!$A$2:$A$6</c:f>
              <c:strCache>
                <c:ptCount val="4"/>
                <c:pt idx="0">
                  <c:v>A significant change in physical health</c:v>
                </c:pt>
                <c:pt idx="1">
                  <c:v>A significant change in your oral health</c:v>
                </c:pt>
                <c:pt idx="2">
                  <c:v>A significant change in your mental health</c:v>
                </c:pt>
                <c:pt idx="3">
                  <c:v>A fall, slip, lost balance or fainting</c:v>
                </c:pt>
              </c:strCache>
            </c:strRef>
          </c:cat>
          <c:val>
            <c:numRef>
              <c:f>Sheet1!$B$2:$B$6</c:f>
              <c:numCache>
                <c:formatCode>0.00%</c:formatCode>
                <c:ptCount val="5"/>
                <c:pt idx="0">
                  <c:v>0.19600000000000001</c:v>
                </c:pt>
                <c:pt idx="1">
                  <c:v>7.8E-2</c:v>
                </c:pt>
                <c:pt idx="2">
                  <c:v>7.0999999999999994E-2</c:v>
                </c:pt>
                <c:pt idx="3">
                  <c:v>0.17699999999999999</c:v>
                </c:pt>
              </c:numCache>
            </c:numRef>
          </c:val>
        </c:ser>
        <c:ser>
          <c:idx val="1"/>
          <c:order val="1"/>
          <c:tx>
            <c:strRef>
              <c:f>Sheet1!$C$1</c:f>
              <c:strCache>
                <c:ptCount val="1"/>
                <c:pt idx="0">
                  <c:v>60-64</c:v>
                </c:pt>
              </c:strCache>
            </c:strRef>
          </c:tx>
          <c:spPr>
            <a:solidFill>
              <a:schemeClr val="accent2"/>
            </a:solidFill>
            <a:ln>
              <a:noFill/>
            </a:ln>
            <a:effectLst/>
          </c:spPr>
          <c:invertIfNegative val="0"/>
          <c:cat>
            <c:strRef>
              <c:f>Sheet1!$A$2:$A$6</c:f>
              <c:strCache>
                <c:ptCount val="4"/>
                <c:pt idx="0">
                  <c:v>A significant change in physical health</c:v>
                </c:pt>
                <c:pt idx="1">
                  <c:v>A significant change in your oral health</c:v>
                </c:pt>
                <c:pt idx="2">
                  <c:v>A significant change in your mental health</c:v>
                </c:pt>
                <c:pt idx="3">
                  <c:v>A fall, slip, lost balance or fainting</c:v>
                </c:pt>
              </c:strCache>
            </c:strRef>
          </c:cat>
          <c:val>
            <c:numRef>
              <c:f>Sheet1!$C$2:$C$6</c:f>
              <c:numCache>
                <c:formatCode>0.00%</c:formatCode>
                <c:ptCount val="5"/>
                <c:pt idx="0">
                  <c:v>0.127</c:v>
                </c:pt>
                <c:pt idx="1">
                  <c:v>7.4999999999999997E-2</c:v>
                </c:pt>
                <c:pt idx="2">
                  <c:v>6.6000000000000003E-2</c:v>
                </c:pt>
                <c:pt idx="3">
                  <c:v>0.107</c:v>
                </c:pt>
              </c:numCache>
            </c:numRef>
          </c:val>
        </c:ser>
        <c:ser>
          <c:idx val="2"/>
          <c:order val="2"/>
          <c:tx>
            <c:strRef>
              <c:f>Sheet1!$D$1</c:f>
              <c:strCache>
                <c:ptCount val="1"/>
                <c:pt idx="0">
                  <c:v>65-69</c:v>
                </c:pt>
              </c:strCache>
            </c:strRef>
          </c:tx>
          <c:spPr>
            <a:solidFill>
              <a:schemeClr val="accent3"/>
            </a:solidFill>
            <a:ln>
              <a:noFill/>
            </a:ln>
            <a:effectLst/>
          </c:spPr>
          <c:invertIfNegative val="0"/>
          <c:cat>
            <c:strRef>
              <c:f>Sheet1!$A$2:$A$6</c:f>
              <c:strCache>
                <c:ptCount val="4"/>
                <c:pt idx="0">
                  <c:v>A significant change in physical health</c:v>
                </c:pt>
                <c:pt idx="1">
                  <c:v>A significant change in your oral health</c:v>
                </c:pt>
                <c:pt idx="2">
                  <c:v>A significant change in your mental health</c:v>
                </c:pt>
                <c:pt idx="3">
                  <c:v>A fall, slip, lost balance or fainting</c:v>
                </c:pt>
              </c:strCache>
            </c:strRef>
          </c:cat>
          <c:val>
            <c:numRef>
              <c:f>Sheet1!$D$2:$D$6</c:f>
              <c:numCache>
                <c:formatCode>0.00%</c:formatCode>
                <c:ptCount val="5"/>
                <c:pt idx="0">
                  <c:v>0.153</c:v>
                </c:pt>
                <c:pt idx="1">
                  <c:v>7.4999999999999997E-2</c:v>
                </c:pt>
                <c:pt idx="2">
                  <c:v>8.5999999999999993E-2</c:v>
                </c:pt>
                <c:pt idx="3">
                  <c:v>0.11799999999999999</c:v>
                </c:pt>
              </c:numCache>
            </c:numRef>
          </c:val>
        </c:ser>
        <c:ser>
          <c:idx val="3"/>
          <c:order val="3"/>
          <c:tx>
            <c:strRef>
              <c:f>Sheet1!$E$1</c:f>
              <c:strCache>
                <c:ptCount val="1"/>
                <c:pt idx="0">
                  <c:v>70-74</c:v>
                </c:pt>
              </c:strCache>
            </c:strRef>
          </c:tx>
          <c:spPr>
            <a:solidFill>
              <a:schemeClr val="accent4"/>
            </a:solidFill>
            <a:ln>
              <a:noFill/>
            </a:ln>
            <a:effectLst/>
          </c:spPr>
          <c:invertIfNegative val="0"/>
          <c:cat>
            <c:strRef>
              <c:f>Sheet1!$A$2:$A$6</c:f>
              <c:strCache>
                <c:ptCount val="4"/>
                <c:pt idx="0">
                  <c:v>A significant change in physical health</c:v>
                </c:pt>
                <c:pt idx="1">
                  <c:v>A significant change in your oral health</c:v>
                </c:pt>
                <c:pt idx="2">
                  <c:v>A significant change in your mental health</c:v>
                </c:pt>
                <c:pt idx="3">
                  <c:v>A fall, slip, lost balance or fainting</c:v>
                </c:pt>
              </c:strCache>
            </c:strRef>
          </c:cat>
          <c:val>
            <c:numRef>
              <c:f>Sheet1!$E$2:$E$6</c:f>
              <c:numCache>
                <c:formatCode>0.00%</c:formatCode>
                <c:ptCount val="5"/>
                <c:pt idx="0">
                  <c:v>0.17199999999999999</c:v>
                </c:pt>
                <c:pt idx="1">
                  <c:v>7.3999999999999996E-2</c:v>
                </c:pt>
                <c:pt idx="2">
                  <c:v>5.0999999999999997E-2</c:v>
                </c:pt>
                <c:pt idx="3">
                  <c:v>0.151</c:v>
                </c:pt>
              </c:numCache>
            </c:numRef>
          </c:val>
        </c:ser>
        <c:ser>
          <c:idx val="4"/>
          <c:order val="4"/>
          <c:tx>
            <c:strRef>
              <c:f>Sheet1!$F$1</c:f>
              <c:strCache>
                <c:ptCount val="1"/>
                <c:pt idx="0">
                  <c:v>75-79</c:v>
                </c:pt>
              </c:strCache>
            </c:strRef>
          </c:tx>
          <c:spPr>
            <a:solidFill>
              <a:schemeClr val="accent5"/>
            </a:solidFill>
            <a:ln>
              <a:noFill/>
            </a:ln>
            <a:effectLst/>
          </c:spPr>
          <c:invertIfNegative val="0"/>
          <c:cat>
            <c:strRef>
              <c:f>Sheet1!$A$2:$A$6</c:f>
              <c:strCache>
                <c:ptCount val="4"/>
                <c:pt idx="0">
                  <c:v>A significant change in physical health</c:v>
                </c:pt>
                <c:pt idx="1">
                  <c:v>A significant change in your oral health</c:v>
                </c:pt>
                <c:pt idx="2">
                  <c:v>A significant change in your mental health</c:v>
                </c:pt>
                <c:pt idx="3">
                  <c:v>A fall, slip, lost balance or fainting</c:v>
                </c:pt>
              </c:strCache>
            </c:strRef>
          </c:cat>
          <c:val>
            <c:numRef>
              <c:f>Sheet1!$F$2:$F$6</c:f>
              <c:numCache>
                <c:formatCode>0.00%</c:formatCode>
                <c:ptCount val="5"/>
                <c:pt idx="0">
                  <c:v>0.217</c:v>
                </c:pt>
                <c:pt idx="1">
                  <c:v>6.9000000000000006E-2</c:v>
                </c:pt>
                <c:pt idx="2">
                  <c:v>6.7000000000000004E-2</c:v>
                </c:pt>
                <c:pt idx="3">
                  <c:v>0.19900000000000001</c:v>
                </c:pt>
              </c:numCache>
            </c:numRef>
          </c:val>
        </c:ser>
        <c:ser>
          <c:idx val="5"/>
          <c:order val="5"/>
          <c:tx>
            <c:strRef>
              <c:f>Sheet1!$G$1</c:f>
              <c:strCache>
                <c:ptCount val="1"/>
                <c:pt idx="0">
                  <c:v>80-84</c:v>
                </c:pt>
              </c:strCache>
            </c:strRef>
          </c:tx>
          <c:spPr>
            <a:solidFill>
              <a:schemeClr val="accent6"/>
            </a:solidFill>
            <a:ln>
              <a:noFill/>
            </a:ln>
            <a:effectLst/>
          </c:spPr>
          <c:invertIfNegative val="0"/>
          <c:cat>
            <c:strRef>
              <c:f>Sheet1!$A$2:$A$6</c:f>
              <c:strCache>
                <c:ptCount val="4"/>
                <c:pt idx="0">
                  <c:v>A significant change in physical health</c:v>
                </c:pt>
                <c:pt idx="1">
                  <c:v>A significant change in your oral health</c:v>
                </c:pt>
                <c:pt idx="2">
                  <c:v>A significant change in your mental health</c:v>
                </c:pt>
                <c:pt idx="3">
                  <c:v>A fall, slip, lost balance or fainting</c:v>
                </c:pt>
              </c:strCache>
            </c:strRef>
          </c:cat>
          <c:val>
            <c:numRef>
              <c:f>Sheet1!$G$2:$G$6</c:f>
              <c:numCache>
                <c:formatCode>0.00%</c:formatCode>
                <c:ptCount val="5"/>
                <c:pt idx="0">
                  <c:v>0.29199999999999998</c:v>
                </c:pt>
                <c:pt idx="1">
                  <c:v>0.10299999999999999</c:v>
                </c:pt>
                <c:pt idx="2">
                  <c:v>6.6000000000000003E-2</c:v>
                </c:pt>
                <c:pt idx="3">
                  <c:v>0.23899999999999999</c:v>
                </c:pt>
              </c:numCache>
            </c:numRef>
          </c:val>
        </c:ser>
        <c:ser>
          <c:idx val="6"/>
          <c:order val="6"/>
          <c:tx>
            <c:strRef>
              <c:f>Sheet1!$H$1</c:f>
              <c:strCache>
                <c:ptCount val="1"/>
                <c:pt idx="0">
                  <c:v>85+</c:v>
                </c:pt>
              </c:strCache>
            </c:strRef>
          </c:tx>
          <c:spPr>
            <a:solidFill>
              <a:schemeClr val="accent1">
                <a:lumMod val="60000"/>
              </a:schemeClr>
            </a:solidFill>
            <a:ln>
              <a:noFill/>
            </a:ln>
            <a:effectLst/>
          </c:spPr>
          <c:invertIfNegative val="0"/>
          <c:cat>
            <c:strRef>
              <c:f>Sheet1!$A$2:$A$6</c:f>
              <c:strCache>
                <c:ptCount val="4"/>
                <c:pt idx="0">
                  <c:v>A significant change in physical health</c:v>
                </c:pt>
                <c:pt idx="1">
                  <c:v>A significant change in your oral health</c:v>
                </c:pt>
                <c:pt idx="2">
                  <c:v>A significant change in your mental health</c:v>
                </c:pt>
                <c:pt idx="3">
                  <c:v>A fall, slip, lost balance or fainting</c:v>
                </c:pt>
              </c:strCache>
            </c:strRef>
          </c:cat>
          <c:val>
            <c:numRef>
              <c:f>Sheet1!$H$2:$H$6</c:f>
              <c:numCache>
                <c:formatCode>0.00%</c:formatCode>
                <c:ptCount val="5"/>
                <c:pt idx="0">
                  <c:v>0.35</c:v>
                </c:pt>
                <c:pt idx="1">
                  <c:v>0.114</c:v>
                </c:pt>
                <c:pt idx="2">
                  <c:v>0.11</c:v>
                </c:pt>
                <c:pt idx="3">
                  <c:v>0.4</c:v>
                </c:pt>
              </c:numCache>
            </c:numRef>
          </c:val>
        </c:ser>
        <c:ser>
          <c:idx val="7"/>
          <c:order val="7"/>
          <c:tx>
            <c:strRef>
              <c:f>Sheet1!$I$1</c:f>
              <c:strCache>
                <c:ptCount val="1"/>
                <c:pt idx="0">
                  <c:v>Column1</c:v>
                </c:pt>
              </c:strCache>
            </c:strRef>
          </c:tx>
          <c:spPr>
            <a:solidFill>
              <a:schemeClr val="accent2">
                <a:lumMod val="60000"/>
              </a:schemeClr>
            </a:solidFill>
            <a:ln>
              <a:noFill/>
            </a:ln>
            <a:effectLst/>
          </c:spPr>
          <c:invertIfNegative val="0"/>
          <c:cat>
            <c:strRef>
              <c:f>Sheet1!$A$2:$A$6</c:f>
              <c:strCache>
                <c:ptCount val="4"/>
                <c:pt idx="0">
                  <c:v>A significant change in physical health</c:v>
                </c:pt>
                <c:pt idx="1">
                  <c:v>A significant change in your oral health</c:v>
                </c:pt>
                <c:pt idx="2">
                  <c:v>A significant change in your mental health</c:v>
                </c:pt>
                <c:pt idx="3">
                  <c:v>A fall, slip, lost balance or fainting</c:v>
                </c:pt>
              </c:strCache>
            </c:strRef>
          </c:cat>
          <c:val>
            <c:numRef>
              <c:f>Sheet1!$I$2:$I$6</c:f>
              <c:numCache>
                <c:formatCode>General</c:formatCode>
                <c:ptCount val="5"/>
              </c:numCache>
            </c:numRef>
          </c:val>
        </c:ser>
        <c:dLbls>
          <c:showLegendKey val="0"/>
          <c:showVal val="0"/>
          <c:showCatName val="0"/>
          <c:showSerName val="0"/>
          <c:showPercent val="0"/>
          <c:showBubbleSize val="0"/>
        </c:dLbls>
        <c:gapWidth val="150"/>
        <c:axId val="485562728"/>
        <c:axId val="485563512"/>
      </c:barChart>
      <c:catAx>
        <c:axId val="4855627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5563512"/>
        <c:crosses val="autoZero"/>
        <c:auto val="1"/>
        <c:lblAlgn val="ctr"/>
        <c:lblOffset val="100"/>
        <c:noMultiLvlLbl val="0"/>
      </c:catAx>
      <c:valAx>
        <c:axId val="48556351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55627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Anticipate needing this service in the next two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Sheet1!$A$2:$A$14</c:f>
              <c:strCache>
                <c:ptCount val="13"/>
                <c:pt idx="0">
                  <c:v>Home Repairs</c:v>
                </c:pt>
                <c:pt idx="1">
                  <c:v>Transportation</c:v>
                </c:pt>
                <c:pt idx="2">
                  <c:v>Contingency Planning</c:v>
                </c:pt>
                <c:pt idx="3">
                  <c:v>Yard Work</c:v>
                </c:pt>
                <c:pt idx="4">
                  <c:v>Routine Housework</c:v>
                </c:pt>
                <c:pt idx="5">
                  <c:v>Heavy Housekeeping</c:v>
                </c:pt>
                <c:pt idx="6">
                  <c:v>Managing Medications</c:v>
                </c:pt>
                <c:pt idx="7">
                  <c:v>Shopping</c:v>
                </c:pt>
                <c:pt idx="8">
                  <c:v>Personal Care</c:v>
                </c:pt>
                <c:pt idx="9">
                  <c:v>Obtaining support from local agencies</c:v>
                </c:pt>
                <c:pt idx="10">
                  <c:v>Help with technology</c:v>
                </c:pt>
                <c:pt idx="11">
                  <c:v>Help with meal prepartion</c:v>
                </c:pt>
                <c:pt idx="12">
                  <c:v>Help with managing finances</c:v>
                </c:pt>
              </c:strCache>
            </c:strRef>
          </c:cat>
          <c:val>
            <c:numRef>
              <c:f>Sheet1!$B$2:$B$14</c:f>
              <c:numCache>
                <c:formatCode>0.00%</c:formatCode>
                <c:ptCount val="13"/>
                <c:pt idx="0">
                  <c:v>0.52</c:v>
                </c:pt>
                <c:pt idx="1">
                  <c:v>0.14699999999999999</c:v>
                </c:pt>
                <c:pt idx="2">
                  <c:v>0.23300000000000001</c:v>
                </c:pt>
                <c:pt idx="3">
                  <c:v>0.47799999999999998</c:v>
                </c:pt>
                <c:pt idx="4">
                  <c:v>0.33800000000000002</c:v>
                </c:pt>
                <c:pt idx="5">
                  <c:v>0.33800000000000002</c:v>
                </c:pt>
                <c:pt idx="6">
                  <c:v>4.5999999999999999E-2</c:v>
                </c:pt>
                <c:pt idx="7">
                  <c:v>0.124</c:v>
                </c:pt>
                <c:pt idx="8">
                  <c:v>4.2000000000000003E-2</c:v>
                </c:pt>
                <c:pt idx="9">
                  <c:v>0.158</c:v>
                </c:pt>
                <c:pt idx="10">
                  <c:v>0.32300000000000001</c:v>
                </c:pt>
                <c:pt idx="11">
                  <c:v>6.8000000000000005E-2</c:v>
                </c:pt>
                <c:pt idx="12">
                  <c:v>0.105</c:v>
                </c:pt>
              </c:numCache>
            </c:numRef>
          </c:val>
        </c:ser>
        <c:ser>
          <c:idx val="1"/>
          <c:order val="1"/>
          <c:tx>
            <c:strRef>
              <c:f>Sheet1!$C$1</c:f>
              <c:strCache>
                <c:ptCount val="1"/>
                <c:pt idx="0">
                  <c:v>60-64</c:v>
                </c:pt>
              </c:strCache>
            </c:strRef>
          </c:tx>
          <c:spPr>
            <a:solidFill>
              <a:schemeClr val="accent2"/>
            </a:solidFill>
            <a:ln>
              <a:noFill/>
            </a:ln>
            <a:effectLst/>
          </c:spPr>
          <c:invertIfNegative val="0"/>
          <c:cat>
            <c:strRef>
              <c:f>Sheet1!$A$2:$A$14</c:f>
              <c:strCache>
                <c:ptCount val="13"/>
                <c:pt idx="0">
                  <c:v>Home Repairs</c:v>
                </c:pt>
                <c:pt idx="1">
                  <c:v>Transportation</c:v>
                </c:pt>
                <c:pt idx="2">
                  <c:v>Contingency Planning</c:v>
                </c:pt>
                <c:pt idx="3">
                  <c:v>Yard Work</c:v>
                </c:pt>
                <c:pt idx="4">
                  <c:v>Routine Housework</c:v>
                </c:pt>
                <c:pt idx="5">
                  <c:v>Heavy Housekeeping</c:v>
                </c:pt>
                <c:pt idx="6">
                  <c:v>Managing Medications</c:v>
                </c:pt>
                <c:pt idx="7">
                  <c:v>Shopping</c:v>
                </c:pt>
                <c:pt idx="8">
                  <c:v>Personal Care</c:v>
                </c:pt>
                <c:pt idx="9">
                  <c:v>Obtaining support from local agencies</c:v>
                </c:pt>
                <c:pt idx="10">
                  <c:v>Help with technology</c:v>
                </c:pt>
                <c:pt idx="11">
                  <c:v>Help with meal prepartion</c:v>
                </c:pt>
                <c:pt idx="12">
                  <c:v>Help with managing finances</c:v>
                </c:pt>
              </c:strCache>
            </c:strRef>
          </c:cat>
          <c:val>
            <c:numRef>
              <c:f>Sheet1!$C$2:$C$14</c:f>
              <c:numCache>
                <c:formatCode>0.00%</c:formatCode>
                <c:ptCount val="13"/>
                <c:pt idx="0">
                  <c:v>0.39400000000000002</c:v>
                </c:pt>
                <c:pt idx="1">
                  <c:v>7.9000000000000001E-2</c:v>
                </c:pt>
                <c:pt idx="2">
                  <c:v>0.11</c:v>
                </c:pt>
                <c:pt idx="3">
                  <c:v>0.315</c:v>
                </c:pt>
                <c:pt idx="4">
                  <c:v>0.21099999999999999</c:v>
                </c:pt>
                <c:pt idx="5">
                  <c:v>0.28799999999999998</c:v>
                </c:pt>
                <c:pt idx="6">
                  <c:v>8.0000000000000002E-3</c:v>
                </c:pt>
                <c:pt idx="7">
                  <c:v>0.05</c:v>
                </c:pt>
                <c:pt idx="8">
                  <c:v>4.0000000000000001E-3</c:v>
                </c:pt>
                <c:pt idx="9">
                  <c:v>0.121</c:v>
                </c:pt>
                <c:pt idx="10">
                  <c:v>0.19</c:v>
                </c:pt>
                <c:pt idx="11">
                  <c:v>2.5000000000000001E-2</c:v>
                </c:pt>
                <c:pt idx="12">
                  <c:v>6.3E-2</c:v>
                </c:pt>
              </c:numCache>
            </c:numRef>
          </c:val>
        </c:ser>
        <c:ser>
          <c:idx val="2"/>
          <c:order val="2"/>
          <c:tx>
            <c:strRef>
              <c:f>Sheet1!$D$1</c:f>
              <c:strCache>
                <c:ptCount val="1"/>
                <c:pt idx="0">
                  <c:v>65-69</c:v>
                </c:pt>
              </c:strCache>
            </c:strRef>
          </c:tx>
          <c:spPr>
            <a:solidFill>
              <a:schemeClr val="accent3"/>
            </a:solidFill>
            <a:ln>
              <a:noFill/>
            </a:ln>
            <a:effectLst/>
          </c:spPr>
          <c:invertIfNegative val="0"/>
          <c:cat>
            <c:strRef>
              <c:f>Sheet1!$A$2:$A$14</c:f>
              <c:strCache>
                <c:ptCount val="13"/>
                <c:pt idx="0">
                  <c:v>Home Repairs</c:v>
                </c:pt>
                <c:pt idx="1">
                  <c:v>Transportation</c:v>
                </c:pt>
                <c:pt idx="2">
                  <c:v>Contingency Planning</c:v>
                </c:pt>
                <c:pt idx="3">
                  <c:v>Yard Work</c:v>
                </c:pt>
                <c:pt idx="4">
                  <c:v>Routine Housework</c:v>
                </c:pt>
                <c:pt idx="5">
                  <c:v>Heavy Housekeeping</c:v>
                </c:pt>
                <c:pt idx="6">
                  <c:v>Managing Medications</c:v>
                </c:pt>
                <c:pt idx="7">
                  <c:v>Shopping</c:v>
                </c:pt>
                <c:pt idx="8">
                  <c:v>Personal Care</c:v>
                </c:pt>
                <c:pt idx="9">
                  <c:v>Obtaining support from local agencies</c:v>
                </c:pt>
                <c:pt idx="10">
                  <c:v>Help with technology</c:v>
                </c:pt>
                <c:pt idx="11">
                  <c:v>Help with meal prepartion</c:v>
                </c:pt>
                <c:pt idx="12">
                  <c:v>Help with managing finances</c:v>
                </c:pt>
              </c:strCache>
            </c:strRef>
          </c:cat>
          <c:val>
            <c:numRef>
              <c:f>Sheet1!$D$2:$D$14</c:f>
              <c:numCache>
                <c:formatCode>0.00%</c:formatCode>
                <c:ptCount val="13"/>
                <c:pt idx="0">
                  <c:v>0.46100000000000002</c:v>
                </c:pt>
                <c:pt idx="1">
                  <c:v>7.3999999999999996E-2</c:v>
                </c:pt>
                <c:pt idx="2">
                  <c:v>0.19500000000000001</c:v>
                </c:pt>
                <c:pt idx="3">
                  <c:v>0.40500000000000003</c:v>
                </c:pt>
                <c:pt idx="4">
                  <c:v>0.26600000000000001</c:v>
                </c:pt>
                <c:pt idx="5">
                  <c:v>0.38</c:v>
                </c:pt>
                <c:pt idx="6">
                  <c:v>2.1999999999999999E-2</c:v>
                </c:pt>
                <c:pt idx="7">
                  <c:v>6.2E-2</c:v>
                </c:pt>
                <c:pt idx="8">
                  <c:v>1.6E-2</c:v>
                </c:pt>
                <c:pt idx="9">
                  <c:v>0.16</c:v>
                </c:pt>
                <c:pt idx="10">
                  <c:v>0.253</c:v>
                </c:pt>
                <c:pt idx="11">
                  <c:v>0.03</c:v>
                </c:pt>
                <c:pt idx="12">
                  <c:v>0.105</c:v>
                </c:pt>
              </c:numCache>
            </c:numRef>
          </c:val>
        </c:ser>
        <c:ser>
          <c:idx val="3"/>
          <c:order val="3"/>
          <c:tx>
            <c:strRef>
              <c:f>Sheet1!$E$1</c:f>
              <c:strCache>
                <c:ptCount val="1"/>
                <c:pt idx="0">
                  <c:v>70-74</c:v>
                </c:pt>
              </c:strCache>
            </c:strRef>
          </c:tx>
          <c:spPr>
            <a:solidFill>
              <a:schemeClr val="accent4"/>
            </a:solidFill>
            <a:ln>
              <a:noFill/>
            </a:ln>
            <a:effectLst/>
          </c:spPr>
          <c:invertIfNegative val="0"/>
          <c:cat>
            <c:strRef>
              <c:f>Sheet1!$A$2:$A$14</c:f>
              <c:strCache>
                <c:ptCount val="13"/>
                <c:pt idx="0">
                  <c:v>Home Repairs</c:v>
                </c:pt>
                <c:pt idx="1">
                  <c:v>Transportation</c:v>
                </c:pt>
                <c:pt idx="2">
                  <c:v>Contingency Planning</c:v>
                </c:pt>
                <c:pt idx="3">
                  <c:v>Yard Work</c:v>
                </c:pt>
                <c:pt idx="4">
                  <c:v>Routine Housework</c:v>
                </c:pt>
                <c:pt idx="5">
                  <c:v>Heavy Housekeeping</c:v>
                </c:pt>
                <c:pt idx="6">
                  <c:v>Managing Medications</c:v>
                </c:pt>
                <c:pt idx="7">
                  <c:v>Shopping</c:v>
                </c:pt>
                <c:pt idx="8">
                  <c:v>Personal Care</c:v>
                </c:pt>
                <c:pt idx="9">
                  <c:v>Obtaining support from local agencies</c:v>
                </c:pt>
                <c:pt idx="10">
                  <c:v>Help with technology</c:v>
                </c:pt>
                <c:pt idx="11">
                  <c:v>Help with meal prepartion</c:v>
                </c:pt>
                <c:pt idx="12">
                  <c:v>Help with managing finances</c:v>
                </c:pt>
              </c:strCache>
            </c:strRef>
          </c:cat>
          <c:val>
            <c:numRef>
              <c:f>Sheet1!$E$2:$E$14</c:f>
              <c:numCache>
                <c:formatCode>0.00%</c:formatCode>
                <c:ptCount val="13"/>
                <c:pt idx="0">
                  <c:v>0.53700000000000003</c:v>
                </c:pt>
                <c:pt idx="1">
                  <c:v>0.105</c:v>
                </c:pt>
                <c:pt idx="2">
                  <c:v>0.219</c:v>
                </c:pt>
                <c:pt idx="3">
                  <c:v>0.47799999999999998</c:v>
                </c:pt>
                <c:pt idx="4">
                  <c:v>0.33600000000000002</c:v>
                </c:pt>
                <c:pt idx="5">
                  <c:v>0.48399999999999999</c:v>
                </c:pt>
                <c:pt idx="6">
                  <c:v>2.5000000000000001E-2</c:v>
                </c:pt>
                <c:pt idx="7">
                  <c:v>8.4000000000000005E-2</c:v>
                </c:pt>
                <c:pt idx="8">
                  <c:v>1.6E-2</c:v>
                </c:pt>
                <c:pt idx="9">
                  <c:v>0.124</c:v>
                </c:pt>
                <c:pt idx="10">
                  <c:v>0.312</c:v>
                </c:pt>
                <c:pt idx="11">
                  <c:v>4.2999999999999997E-2</c:v>
                </c:pt>
                <c:pt idx="12">
                  <c:v>7.6999999999999999E-2</c:v>
                </c:pt>
              </c:numCache>
            </c:numRef>
          </c:val>
        </c:ser>
        <c:ser>
          <c:idx val="4"/>
          <c:order val="4"/>
          <c:tx>
            <c:strRef>
              <c:f>Sheet1!$F$1</c:f>
              <c:strCache>
                <c:ptCount val="1"/>
                <c:pt idx="0">
                  <c:v>75-79</c:v>
                </c:pt>
              </c:strCache>
            </c:strRef>
          </c:tx>
          <c:spPr>
            <a:solidFill>
              <a:schemeClr val="accent5"/>
            </a:solidFill>
            <a:ln>
              <a:noFill/>
            </a:ln>
            <a:effectLst/>
          </c:spPr>
          <c:invertIfNegative val="0"/>
          <c:cat>
            <c:strRef>
              <c:f>Sheet1!$A$2:$A$14</c:f>
              <c:strCache>
                <c:ptCount val="13"/>
                <c:pt idx="0">
                  <c:v>Home Repairs</c:v>
                </c:pt>
                <c:pt idx="1">
                  <c:v>Transportation</c:v>
                </c:pt>
                <c:pt idx="2">
                  <c:v>Contingency Planning</c:v>
                </c:pt>
                <c:pt idx="3">
                  <c:v>Yard Work</c:v>
                </c:pt>
                <c:pt idx="4">
                  <c:v>Routine Housework</c:v>
                </c:pt>
                <c:pt idx="5">
                  <c:v>Heavy Housekeeping</c:v>
                </c:pt>
                <c:pt idx="6">
                  <c:v>Managing Medications</c:v>
                </c:pt>
                <c:pt idx="7">
                  <c:v>Shopping</c:v>
                </c:pt>
                <c:pt idx="8">
                  <c:v>Personal Care</c:v>
                </c:pt>
                <c:pt idx="9">
                  <c:v>Obtaining support from local agencies</c:v>
                </c:pt>
                <c:pt idx="10">
                  <c:v>Help with technology</c:v>
                </c:pt>
                <c:pt idx="11">
                  <c:v>Help with meal prepartion</c:v>
                </c:pt>
                <c:pt idx="12">
                  <c:v>Help with managing finances</c:v>
                </c:pt>
              </c:strCache>
            </c:strRef>
          </c:cat>
          <c:val>
            <c:numRef>
              <c:f>Sheet1!$F$2:$F$14</c:f>
              <c:numCache>
                <c:formatCode>0.00%</c:formatCode>
                <c:ptCount val="13"/>
                <c:pt idx="0">
                  <c:v>0.59699999999999998</c:v>
                </c:pt>
                <c:pt idx="1">
                  <c:v>0.17100000000000001</c:v>
                </c:pt>
                <c:pt idx="2">
                  <c:v>0.29099999999999998</c:v>
                </c:pt>
                <c:pt idx="3">
                  <c:v>0.60499999999999998</c:v>
                </c:pt>
                <c:pt idx="4">
                  <c:v>0.39700000000000002</c:v>
                </c:pt>
                <c:pt idx="5">
                  <c:v>0.53100000000000003</c:v>
                </c:pt>
                <c:pt idx="6">
                  <c:v>4.1000000000000002E-2</c:v>
                </c:pt>
                <c:pt idx="7">
                  <c:v>0.151</c:v>
                </c:pt>
                <c:pt idx="8">
                  <c:v>3.3000000000000002E-2</c:v>
                </c:pt>
                <c:pt idx="9">
                  <c:v>0.14699999999999999</c:v>
                </c:pt>
                <c:pt idx="10">
                  <c:v>0.42899999999999999</c:v>
                </c:pt>
                <c:pt idx="11">
                  <c:v>0.06</c:v>
                </c:pt>
                <c:pt idx="12">
                  <c:v>0.12</c:v>
                </c:pt>
              </c:numCache>
            </c:numRef>
          </c:val>
        </c:ser>
        <c:ser>
          <c:idx val="5"/>
          <c:order val="5"/>
          <c:tx>
            <c:strRef>
              <c:f>Sheet1!$G$1</c:f>
              <c:strCache>
                <c:ptCount val="1"/>
                <c:pt idx="0">
                  <c:v>80-84</c:v>
                </c:pt>
              </c:strCache>
            </c:strRef>
          </c:tx>
          <c:spPr>
            <a:solidFill>
              <a:schemeClr val="accent6"/>
            </a:solidFill>
            <a:ln>
              <a:noFill/>
            </a:ln>
            <a:effectLst/>
          </c:spPr>
          <c:invertIfNegative val="0"/>
          <c:cat>
            <c:strRef>
              <c:f>Sheet1!$A$2:$A$14</c:f>
              <c:strCache>
                <c:ptCount val="13"/>
                <c:pt idx="0">
                  <c:v>Home Repairs</c:v>
                </c:pt>
                <c:pt idx="1">
                  <c:v>Transportation</c:v>
                </c:pt>
                <c:pt idx="2">
                  <c:v>Contingency Planning</c:v>
                </c:pt>
                <c:pt idx="3">
                  <c:v>Yard Work</c:v>
                </c:pt>
                <c:pt idx="4">
                  <c:v>Routine Housework</c:v>
                </c:pt>
                <c:pt idx="5">
                  <c:v>Heavy Housekeeping</c:v>
                </c:pt>
                <c:pt idx="6">
                  <c:v>Managing Medications</c:v>
                </c:pt>
                <c:pt idx="7">
                  <c:v>Shopping</c:v>
                </c:pt>
                <c:pt idx="8">
                  <c:v>Personal Care</c:v>
                </c:pt>
                <c:pt idx="9">
                  <c:v>Obtaining support from local agencies</c:v>
                </c:pt>
                <c:pt idx="10">
                  <c:v>Help with technology</c:v>
                </c:pt>
                <c:pt idx="11">
                  <c:v>Help with meal prepartion</c:v>
                </c:pt>
                <c:pt idx="12">
                  <c:v>Help with managing finances</c:v>
                </c:pt>
              </c:strCache>
            </c:strRef>
          </c:cat>
          <c:val>
            <c:numRef>
              <c:f>Sheet1!$G$2:$G$14</c:f>
              <c:numCache>
                <c:formatCode>0.00%</c:formatCode>
                <c:ptCount val="13"/>
                <c:pt idx="0">
                  <c:v>0.61</c:v>
                </c:pt>
                <c:pt idx="1">
                  <c:v>0.27700000000000002</c:v>
                </c:pt>
                <c:pt idx="2">
                  <c:v>0.26200000000000001</c:v>
                </c:pt>
                <c:pt idx="3">
                  <c:v>0.61199999999999999</c:v>
                </c:pt>
                <c:pt idx="4">
                  <c:v>0.441</c:v>
                </c:pt>
                <c:pt idx="5">
                  <c:v>0.629</c:v>
                </c:pt>
                <c:pt idx="6">
                  <c:v>0.104</c:v>
                </c:pt>
                <c:pt idx="7">
                  <c:v>0.24299999999999999</c:v>
                </c:pt>
                <c:pt idx="8">
                  <c:v>7.4999999999999997E-2</c:v>
                </c:pt>
                <c:pt idx="9">
                  <c:v>0.215</c:v>
                </c:pt>
                <c:pt idx="10">
                  <c:v>0.378</c:v>
                </c:pt>
                <c:pt idx="11">
                  <c:v>0.11799999999999999</c:v>
                </c:pt>
                <c:pt idx="12">
                  <c:v>0.11799999999999999</c:v>
                </c:pt>
              </c:numCache>
            </c:numRef>
          </c:val>
        </c:ser>
        <c:ser>
          <c:idx val="6"/>
          <c:order val="6"/>
          <c:tx>
            <c:strRef>
              <c:f>Sheet1!$H$1</c:f>
              <c:strCache>
                <c:ptCount val="1"/>
                <c:pt idx="0">
                  <c:v>85+</c:v>
                </c:pt>
              </c:strCache>
            </c:strRef>
          </c:tx>
          <c:spPr>
            <a:solidFill>
              <a:schemeClr val="accent1">
                <a:lumMod val="60000"/>
              </a:schemeClr>
            </a:solidFill>
            <a:ln>
              <a:noFill/>
            </a:ln>
            <a:effectLst/>
          </c:spPr>
          <c:invertIfNegative val="0"/>
          <c:cat>
            <c:strRef>
              <c:f>Sheet1!$A$2:$A$14</c:f>
              <c:strCache>
                <c:ptCount val="13"/>
                <c:pt idx="0">
                  <c:v>Home Repairs</c:v>
                </c:pt>
                <c:pt idx="1">
                  <c:v>Transportation</c:v>
                </c:pt>
                <c:pt idx="2">
                  <c:v>Contingency Planning</c:v>
                </c:pt>
                <c:pt idx="3">
                  <c:v>Yard Work</c:v>
                </c:pt>
                <c:pt idx="4">
                  <c:v>Routine Housework</c:v>
                </c:pt>
                <c:pt idx="5">
                  <c:v>Heavy Housekeeping</c:v>
                </c:pt>
                <c:pt idx="6">
                  <c:v>Managing Medications</c:v>
                </c:pt>
                <c:pt idx="7">
                  <c:v>Shopping</c:v>
                </c:pt>
                <c:pt idx="8">
                  <c:v>Personal Care</c:v>
                </c:pt>
                <c:pt idx="9">
                  <c:v>Obtaining support from local agencies</c:v>
                </c:pt>
                <c:pt idx="10">
                  <c:v>Help with technology</c:v>
                </c:pt>
                <c:pt idx="11">
                  <c:v>Help with meal prepartion</c:v>
                </c:pt>
                <c:pt idx="12">
                  <c:v>Help with managing finances</c:v>
                </c:pt>
              </c:strCache>
            </c:strRef>
          </c:cat>
          <c:val>
            <c:numRef>
              <c:f>Sheet1!$H$2:$H$14</c:f>
              <c:numCache>
                <c:formatCode>0.00%</c:formatCode>
                <c:ptCount val="13"/>
                <c:pt idx="0">
                  <c:v>0.26900000000000002</c:v>
                </c:pt>
                <c:pt idx="1">
                  <c:v>0.47</c:v>
                </c:pt>
                <c:pt idx="2">
                  <c:v>0.49099999999999999</c:v>
                </c:pt>
                <c:pt idx="3">
                  <c:v>0.58699999999999997</c:v>
                </c:pt>
                <c:pt idx="4">
                  <c:v>0.57499999999999996</c:v>
                </c:pt>
                <c:pt idx="5">
                  <c:v>0.72399999999999998</c:v>
                </c:pt>
                <c:pt idx="6">
                  <c:v>0.24299999999999999</c:v>
                </c:pt>
                <c:pt idx="7">
                  <c:v>0.439</c:v>
                </c:pt>
                <c:pt idx="8">
                  <c:v>0.29599999999999999</c:v>
                </c:pt>
                <c:pt idx="9">
                  <c:v>0.32700000000000001</c:v>
                </c:pt>
                <c:pt idx="10">
                  <c:v>0.56399999999999995</c:v>
                </c:pt>
                <c:pt idx="11">
                  <c:v>0.32800000000000001</c:v>
                </c:pt>
                <c:pt idx="12">
                  <c:v>0.25900000000000001</c:v>
                </c:pt>
              </c:numCache>
            </c:numRef>
          </c:val>
        </c:ser>
        <c:ser>
          <c:idx val="7"/>
          <c:order val="7"/>
          <c:tx>
            <c:strRef>
              <c:f>Sheet1!$I$1</c:f>
              <c:strCache>
                <c:ptCount val="1"/>
                <c:pt idx="0">
                  <c:v>Column1</c:v>
                </c:pt>
              </c:strCache>
            </c:strRef>
          </c:tx>
          <c:spPr>
            <a:solidFill>
              <a:schemeClr val="accent2">
                <a:lumMod val="60000"/>
              </a:schemeClr>
            </a:solidFill>
            <a:ln>
              <a:noFill/>
            </a:ln>
            <a:effectLst/>
          </c:spPr>
          <c:invertIfNegative val="0"/>
          <c:cat>
            <c:strRef>
              <c:f>Sheet1!$A$2:$A$14</c:f>
              <c:strCache>
                <c:ptCount val="13"/>
                <c:pt idx="0">
                  <c:v>Home Repairs</c:v>
                </c:pt>
                <c:pt idx="1">
                  <c:v>Transportation</c:v>
                </c:pt>
                <c:pt idx="2">
                  <c:v>Contingency Planning</c:v>
                </c:pt>
                <c:pt idx="3">
                  <c:v>Yard Work</c:v>
                </c:pt>
                <c:pt idx="4">
                  <c:v>Routine Housework</c:v>
                </c:pt>
                <c:pt idx="5">
                  <c:v>Heavy Housekeeping</c:v>
                </c:pt>
                <c:pt idx="6">
                  <c:v>Managing Medications</c:v>
                </c:pt>
                <c:pt idx="7">
                  <c:v>Shopping</c:v>
                </c:pt>
                <c:pt idx="8">
                  <c:v>Personal Care</c:v>
                </c:pt>
                <c:pt idx="9">
                  <c:v>Obtaining support from local agencies</c:v>
                </c:pt>
                <c:pt idx="10">
                  <c:v>Help with technology</c:v>
                </c:pt>
                <c:pt idx="11">
                  <c:v>Help with meal prepartion</c:v>
                </c:pt>
                <c:pt idx="12">
                  <c:v>Help with managing finances</c:v>
                </c:pt>
              </c:strCache>
            </c:strRef>
          </c:cat>
          <c:val>
            <c:numRef>
              <c:f>Sheet1!$I$2:$I$14</c:f>
              <c:numCache>
                <c:formatCode>General</c:formatCode>
                <c:ptCount val="13"/>
              </c:numCache>
            </c:numRef>
          </c:val>
        </c:ser>
        <c:dLbls>
          <c:showLegendKey val="0"/>
          <c:showVal val="0"/>
          <c:showCatName val="0"/>
          <c:showSerName val="0"/>
          <c:showPercent val="0"/>
          <c:showBubbleSize val="0"/>
        </c:dLbls>
        <c:gapWidth val="150"/>
        <c:axId val="485559984"/>
        <c:axId val="485561160"/>
      </c:barChart>
      <c:catAx>
        <c:axId val="48555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5561160"/>
        <c:crosses val="autoZero"/>
        <c:auto val="1"/>
        <c:lblAlgn val="ctr"/>
        <c:lblOffset val="100"/>
        <c:noMultiLvlLbl val="0"/>
      </c:catAx>
      <c:valAx>
        <c:axId val="4855611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5559984"/>
        <c:crosses val="autoZero"/>
        <c:crossBetween val="between"/>
      </c:valAx>
      <c:spPr>
        <a:noFill/>
        <a:ln>
          <a:noFill/>
        </a:ln>
        <a:effectLst/>
      </c:spPr>
    </c:plotArea>
    <c:legend>
      <c:legendPos val="b"/>
      <c:legendEntry>
        <c:idx val="7"/>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Modifications needed in the next two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Sheet1!$A$2:$A$12</c:f>
              <c:strCache>
                <c:ptCount val="8"/>
                <c:pt idx="0">
                  <c:v>A ramp, chairlift or elevator </c:v>
                </c:pt>
                <c:pt idx="1">
                  <c:v>Grab bars, handrails, etc.</c:v>
                </c:pt>
                <c:pt idx="2">
                  <c:v>Bedroom or bathroom or kitchen on the first floor</c:v>
                </c:pt>
                <c:pt idx="3">
                  <c:v>Washer/dryer in a more accessible location</c:v>
                </c:pt>
                <c:pt idx="4">
                  <c:v>Improved heating or cooling</c:v>
                </c:pt>
                <c:pt idx="5">
                  <c:v>Improved exterior lighting</c:v>
                </c:pt>
                <c:pt idx="6">
                  <c:v>A personal emergency response system </c:v>
                </c:pt>
                <c:pt idx="7">
                  <c:v>No modifications necessary</c:v>
                </c:pt>
              </c:strCache>
            </c:strRef>
          </c:cat>
          <c:val>
            <c:numRef>
              <c:f>Sheet1!$B$2:$B$12</c:f>
              <c:numCache>
                <c:formatCode>0.00%</c:formatCode>
                <c:ptCount val="9"/>
                <c:pt idx="0">
                  <c:v>7.5999999999999998E-2</c:v>
                </c:pt>
                <c:pt idx="1">
                  <c:v>0.16200000000000001</c:v>
                </c:pt>
                <c:pt idx="2">
                  <c:v>6.8000000000000005E-2</c:v>
                </c:pt>
                <c:pt idx="3">
                  <c:v>8.5999999999999993E-2</c:v>
                </c:pt>
                <c:pt idx="4">
                  <c:v>9.9000000000000005E-2</c:v>
                </c:pt>
                <c:pt idx="5">
                  <c:v>7.9000000000000001E-2</c:v>
                </c:pt>
                <c:pt idx="6">
                  <c:v>0.11600000000000001</c:v>
                </c:pt>
                <c:pt idx="7">
                  <c:v>0.60499999999999998</c:v>
                </c:pt>
              </c:numCache>
            </c:numRef>
          </c:val>
        </c:ser>
        <c:ser>
          <c:idx val="1"/>
          <c:order val="1"/>
          <c:tx>
            <c:strRef>
              <c:f>Sheet1!$C$1</c:f>
              <c:strCache>
                <c:ptCount val="1"/>
                <c:pt idx="0">
                  <c:v>60-64</c:v>
                </c:pt>
              </c:strCache>
            </c:strRef>
          </c:tx>
          <c:spPr>
            <a:solidFill>
              <a:schemeClr val="accent2"/>
            </a:solidFill>
            <a:ln>
              <a:noFill/>
            </a:ln>
            <a:effectLst/>
          </c:spPr>
          <c:invertIfNegative val="0"/>
          <c:cat>
            <c:strRef>
              <c:f>Sheet1!$A$2:$A$12</c:f>
              <c:strCache>
                <c:ptCount val="8"/>
                <c:pt idx="0">
                  <c:v>A ramp, chairlift or elevator </c:v>
                </c:pt>
                <c:pt idx="1">
                  <c:v>Grab bars, handrails, etc.</c:v>
                </c:pt>
                <c:pt idx="2">
                  <c:v>Bedroom or bathroom or kitchen on the first floor</c:v>
                </c:pt>
                <c:pt idx="3">
                  <c:v>Washer/dryer in a more accessible location</c:v>
                </c:pt>
                <c:pt idx="4">
                  <c:v>Improved heating or cooling</c:v>
                </c:pt>
                <c:pt idx="5">
                  <c:v>Improved exterior lighting</c:v>
                </c:pt>
                <c:pt idx="6">
                  <c:v>A personal emergency response system </c:v>
                </c:pt>
                <c:pt idx="7">
                  <c:v>No modifications necessary</c:v>
                </c:pt>
              </c:strCache>
            </c:strRef>
          </c:cat>
          <c:val>
            <c:numRef>
              <c:f>Sheet1!$C$2:$C$12</c:f>
              <c:numCache>
                <c:formatCode>0.00%</c:formatCode>
                <c:ptCount val="9"/>
                <c:pt idx="0">
                  <c:v>3.5000000000000003E-2</c:v>
                </c:pt>
                <c:pt idx="1">
                  <c:v>9.7000000000000003E-2</c:v>
                </c:pt>
                <c:pt idx="2">
                  <c:v>6.0999999999999999E-2</c:v>
                </c:pt>
                <c:pt idx="3">
                  <c:v>6.8000000000000005E-2</c:v>
                </c:pt>
                <c:pt idx="4">
                  <c:v>9.7000000000000003E-2</c:v>
                </c:pt>
                <c:pt idx="5">
                  <c:v>6.5000000000000002E-2</c:v>
                </c:pt>
                <c:pt idx="6">
                  <c:v>5.5E-2</c:v>
                </c:pt>
                <c:pt idx="7">
                  <c:v>0.70299999999999996</c:v>
                </c:pt>
              </c:numCache>
            </c:numRef>
          </c:val>
        </c:ser>
        <c:ser>
          <c:idx val="2"/>
          <c:order val="2"/>
          <c:tx>
            <c:strRef>
              <c:f>Sheet1!$D$1</c:f>
              <c:strCache>
                <c:ptCount val="1"/>
                <c:pt idx="0">
                  <c:v>65-69</c:v>
                </c:pt>
              </c:strCache>
            </c:strRef>
          </c:tx>
          <c:spPr>
            <a:solidFill>
              <a:schemeClr val="accent3"/>
            </a:solidFill>
            <a:ln>
              <a:noFill/>
            </a:ln>
            <a:effectLst/>
          </c:spPr>
          <c:invertIfNegative val="0"/>
          <c:cat>
            <c:strRef>
              <c:f>Sheet1!$A$2:$A$12</c:f>
              <c:strCache>
                <c:ptCount val="8"/>
                <c:pt idx="0">
                  <c:v>A ramp, chairlift or elevator </c:v>
                </c:pt>
                <c:pt idx="1">
                  <c:v>Grab bars, handrails, etc.</c:v>
                </c:pt>
                <c:pt idx="2">
                  <c:v>Bedroom or bathroom or kitchen on the first floor</c:v>
                </c:pt>
                <c:pt idx="3">
                  <c:v>Washer/dryer in a more accessible location</c:v>
                </c:pt>
                <c:pt idx="4">
                  <c:v>Improved heating or cooling</c:v>
                </c:pt>
                <c:pt idx="5">
                  <c:v>Improved exterior lighting</c:v>
                </c:pt>
                <c:pt idx="6">
                  <c:v>A personal emergency response system </c:v>
                </c:pt>
                <c:pt idx="7">
                  <c:v>No modifications necessary</c:v>
                </c:pt>
              </c:strCache>
            </c:strRef>
          </c:cat>
          <c:val>
            <c:numRef>
              <c:f>Sheet1!$D$2:$D$12</c:f>
              <c:numCache>
                <c:formatCode>0.00%</c:formatCode>
                <c:ptCount val="9"/>
                <c:pt idx="0">
                  <c:v>5.0999999999999997E-2</c:v>
                </c:pt>
                <c:pt idx="1">
                  <c:v>0.13200000000000001</c:v>
                </c:pt>
                <c:pt idx="2">
                  <c:v>7.6999999999999999E-2</c:v>
                </c:pt>
                <c:pt idx="3">
                  <c:v>0.1</c:v>
                </c:pt>
                <c:pt idx="4">
                  <c:v>0.115</c:v>
                </c:pt>
                <c:pt idx="5">
                  <c:v>8.3000000000000004E-2</c:v>
                </c:pt>
                <c:pt idx="6">
                  <c:v>6.2E-2</c:v>
                </c:pt>
                <c:pt idx="7">
                  <c:v>0.63600000000000001</c:v>
                </c:pt>
              </c:numCache>
            </c:numRef>
          </c:val>
        </c:ser>
        <c:ser>
          <c:idx val="3"/>
          <c:order val="3"/>
          <c:tx>
            <c:strRef>
              <c:f>Sheet1!$E$1</c:f>
              <c:strCache>
                <c:ptCount val="1"/>
                <c:pt idx="0">
                  <c:v>70-74</c:v>
                </c:pt>
              </c:strCache>
            </c:strRef>
          </c:tx>
          <c:spPr>
            <a:solidFill>
              <a:schemeClr val="accent4"/>
            </a:solidFill>
            <a:ln>
              <a:noFill/>
            </a:ln>
            <a:effectLst/>
          </c:spPr>
          <c:invertIfNegative val="0"/>
          <c:cat>
            <c:strRef>
              <c:f>Sheet1!$A$2:$A$12</c:f>
              <c:strCache>
                <c:ptCount val="8"/>
                <c:pt idx="0">
                  <c:v>A ramp, chairlift or elevator </c:v>
                </c:pt>
                <c:pt idx="1">
                  <c:v>Grab bars, handrails, etc.</c:v>
                </c:pt>
                <c:pt idx="2">
                  <c:v>Bedroom or bathroom or kitchen on the first floor</c:v>
                </c:pt>
                <c:pt idx="3">
                  <c:v>Washer/dryer in a more accessible location</c:v>
                </c:pt>
                <c:pt idx="4">
                  <c:v>Improved heating or cooling</c:v>
                </c:pt>
                <c:pt idx="5">
                  <c:v>Improved exterior lighting</c:v>
                </c:pt>
                <c:pt idx="6">
                  <c:v>A personal emergency response system </c:v>
                </c:pt>
                <c:pt idx="7">
                  <c:v>No modifications necessary</c:v>
                </c:pt>
              </c:strCache>
            </c:strRef>
          </c:cat>
          <c:val>
            <c:numRef>
              <c:f>Sheet1!$E$2:$E$12</c:f>
              <c:numCache>
                <c:formatCode>0.00%</c:formatCode>
                <c:ptCount val="9"/>
                <c:pt idx="0">
                  <c:v>7.4999999999999997E-2</c:v>
                </c:pt>
                <c:pt idx="1">
                  <c:v>0.152</c:v>
                </c:pt>
                <c:pt idx="2">
                  <c:v>6.4000000000000001E-2</c:v>
                </c:pt>
                <c:pt idx="3">
                  <c:v>0.08</c:v>
                </c:pt>
                <c:pt idx="4">
                  <c:v>9.6000000000000002E-2</c:v>
                </c:pt>
                <c:pt idx="5">
                  <c:v>7.0000000000000007E-2</c:v>
                </c:pt>
                <c:pt idx="6">
                  <c:v>8.6999999999999994E-2</c:v>
                </c:pt>
                <c:pt idx="7">
                  <c:v>0.627</c:v>
                </c:pt>
              </c:numCache>
            </c:numRef>
          </c:val>
        </c:ser>
        <c:ser>
          <c:idx val="4"/>
          <c:order val="4"/>
          <c:tx>
            <c:strRef>
              <c:f>Sheet1!$F$1</c:f>
              <c:strCache>
                <c:ptCount val="1"/>
                <c:pt idx="0">
                  <c:v>75-79</c:v>
                </c:pt>
              </c:strCache>
            </c:strRef>
          </c:tx>
          <c:spPr>
            <a:solidFill>
              <a:schemeClr val="accent5"/>
            </a:solidFill>
            <a:ln>
              <a:noFill/>
            </a:ln>
            <a:effectLst/>
          </c:spPr>
          <c:invertIfNegative val="0"/>
          <c:cat>
            <c:strRef>
              <c:f>Sheet1!$A$2:$A$12</c:f>
              <c:strCache>
                <c:ptCount val="8"/>
                <c:pt idx="0">
                  <c:v>A ramp, chairlift or elevator </c:v>
                </c:pt>
                <c:pt idx="1">
                  <c:v>Grab bars, handrails, etc.</c:v>
                </c:pt>
                <c:pt idx="2">
                  <c:v>Bedroom or bathroom or kitchen on the first floor</c:v>
                </c:pt>
                <c:pt idx="3">
                  <c:v>Washer/dryer in a more accessible location</c:v>
                </c:pt>
                <c:pt idx="4">
                  <c:v>Improved heating or cooling</c:v>
                </c:pt>
                <c:pt idx="5">
                  <c:v>Improved exterior lighting</c:v>
                </c:pt>
                <c:pt idx="6">
                  <c:v>A personal emergency response system </c:v>
                </c:pt>
                <c:pt idx="7">
                  <c:v>No modifications necessary</c:v>
                </c:pt>
              </c:strCache>
            </c:strRef>
          </c:cat>
          <c:val>
            <c:numRef>
              <c:f>Sheet1!$F$2:$F$12</c:f>
              <c:numCache>
                <c:formatCode>0.00%</c:formatCode>
                <c:ptCount val="9"/>
                <c:pt idx="0">
                  <c:v>8.7999999999999995E-2</c:v>
                </c:pt>
                <c:pt idx="1">
                  <c:v>0.22</c:v>
                </c:pt>
                <c:pt idx="2">
                  <c:v>7.3999999999999996E-2</c:v>
                </c:pt>
                <c:pt idx="3">
                  <c:v>7.3999999999999996E-2</c:v>
                </c:pt>
                <c:pt idx="4">
                  <c:v>9.8000000000000004E-2</c:v>
                </c:pt>
                <c:pt idx="5">
                  <c:v>0.09</c:v>
                </c:pt>
                <c:pt idx="6">
                  <c:v>0.14899999999999999</c:v>
                </c:pt>
                <c:pt idx="7">
                  <c:v>0.56200000000000006</c:v>
                </c:pt>
              </c:numCache>
            </c:numRef>
          </c:val>
        </c:ser>
        <c:ser>
          <c:idx val="5"/>
          <c:order val="5"/>
          <c:tx>
            <c:strRef>
              <c:f>Sheet1!$G$1</c:f>
              <c:strCache>
                <c:ptCount val="1"/>
                <c:pt idx="0">
                  <c:v>80-84</c:v>
                </c:pt>
              </c:strCache>
            </c:strRef>
          </c:tx>
          <c:spPr>
            <a:solidFill>
              <a:schemeClr val="accent6"/>
            </a:solidFill>
            <a:ln>
              <a:noFill/>
            </a:ln>
            <a:effectLst/>
          </c:spPr>
          <c:invertIfNegative val="0"/>
          <c:cat>
            <c:strRef>
              <c:f>Sheet1!$A$2:$A$12</c:f>
              <c:strCache>
                <c:ptCount val="8"/>
                <c:pt idx="0">
                  <c:v>A ramp, chairlift or elevator </c:v>
                </c:pt>
                <c:pt idx="1">
                  <c:v>Grab bars, handrails, etc.</c:v>
                </c:pt>
                <c:pt idx="2">
                  <c:v>Bedroom or bathroom or kitchen on the first floor</c:v>
                </c:pt>
                <c:pt idx="3">
                  <c:v>Washer/dryer in a more accessible location</c:v>
                </c:pt>
                <c:pt idx="4">
                  <c:v>Improved heating or cooling</c:v>
                </c:pt>
                <c:pt idx="5">
                  <c:v>Improved exterior lighting</c:v>
                </c:pt>
                <c:pt idx="6">
                  <c:v>A personal emergency response system </c:v>
                </c:pt>
                <c:pt idx="7">
                  <c:v>No modifications necessary</c:v>
                </c:pt>
              </c:strCache>
            </c:strRef>
          </c:cat>
          <c:val>
            <c:numRef>
              <c:f>Sheet1!$G$2:$G$12</c:f>
              <c:numCache>
                <c:formatCode>0.00%</c:formatCode>
                <c:ptCount val="9"/>
                <c:pt idx="0">
                  <c:v>0.121</c:v>
                </c:pt>
                <c:pt idx="1">
                  <c:v>0.221</c:v>
                </c:pt>
                <c:pt idx="2">
                  <c:v>7.0000000000000007E-2</c:v>
                </c:pt>
                <c:pt idx="3">
                  <c:v>0.126</c:v>
                </c:pt>
                <c:pt idx="4">
                  <c:v>8.5000000000000006E-2</c:v>
                </c:pt>
                <c:pt idx="5">
                  <c:v>7.4999999999999997E-2</c:v>
                </c:pt>
                <c:pt idx="6">
                  <c:v>0.23100000000000001</c:v>
                </c:pt>
                <c:pt idx="7">
                  <c:v>0.53300000000000003</c:v>
                </c:pt>
              </c:numCache>
            </c:numRef>
          </c:val>
        </c:ser>
        <c:ser>
          <c:idx val="6"/>
          <c:order val="6"/>
          <c:tx>
            <c:strRef>
              <c:f>Sheet1!$H$1</c:f>
              <c:strCache>
                <c:ptCount val="1"/>
                <c:pt idx="0">
                  <c:v>85+</c:v>
                </c:pt>
              </c:strCache>
            </c:strRef>
          </c:tx>
          <c:spPr>
            <a:solidFill>
              <a:schemeClr val="accent1">
                <a:lumMod val="60000"/>
              </a:schemeClr>
            </a:solidFill>
            <a:ln>
              <a:noFill/>
            </a:ln>
            <a:effectLst/>
          </c:spPr>
          <c:invertIfNegative val="0"/>
          <c:cat>
            <c:strRef>
              <c:f>Sheet1!$A$2:$A$12</c:f>
              <c:strCache>
                <c:ptCount val="8"/>
                <c:pt idx="0">
                  <c:v>A ramp, chairlift or elevator </c:v>
                </c:pt>
                <c:pt idx="1">
                  <c:v>Grab bars, handrails, etc.</c:v>
                </c:pt>
                <c:pt idx="2">
                  <c:v>Bedroom or bathroom or kitchen on the first floor</c:v>
                </c:pt>
                <c:pt idx="3">
                  <c:v>Washer/dryer in a more accessible location</c:v>
                </c:pt>
                <c:pt idx="4">
                  <c:v>Improved heating or cooling</c:v>
                </c:pt>
                <c:pt idx="5">
                  <c:v>Improved exterior lighting</c:v>
                </c:pt>
                <c:pt idx="6">
                  <c:v>A personal emergency response system </c:v>
                </c:pt>
                <c:pt idx="7">
                  <c:v>No modifications necessary</c:v>
                </c:pt>
              </c:strCache>
            </c:strRef>
          </c:cat>
          <c:val>
            <c:numRef>
              <c:f>Sheet1!$H$2:$H$12</c:f>
              <c:numCache>
                <c:formatCode>0.00%</c:formatCode>
                <c:ptCount val="9"/>
                <c:pt idx="0">
                  <c:v>0.14799999999999999</c:v>
                </c:pt>
                <c:pt idx="1">
                  <c:v>0.20599999999999999</c:v>
                </c:pt>
                <c:pt idx="2">
                  <c:v>5.2999999999999999E-2</c:v>
                </c:pt>
                <c:pt idx="3">
                  <c:v>7.9000000000000001E-2</c:v>
                </c:pt>
                <c:pt idx="4">
                  <c:v>9.5000000000000001E-2</c:v>
                </c:pt>
                <c:pt idx="5">
                  <c:v>9.5000000000000001E-2</c:v>
                </c:pt>
                <c:pt idx="6">
                  <c:v>0.23300000000000001</c:v>
                </c:pt>
                <c:pt idx="7">
                  <c:v>0.46600000000000003</c:v>
                </c:pt>
              </c:numCache>
            </c:numRef>
          </c:val>
        </c:ser>
        <c:ser>
          <c:idx val="7"/>
          <c:order val="7"/>
          <c:tx>
            <c:strRef>
              <c:f>Sheet1!$I$1</c:f>
              <c:strCache>
                <c:ptCount val="1"/>
                <c:pt idx="0">
                  <c:v>Column1</c:v>
                </c:pt>
              </c:strCache>
            </c:strRef>
          </c:tx>
          <c:spPr>
            <a:solidFill>
              <a:schemeClr val="accent2">
                <a:lumMod val="60000"/>
              </a:schemeClr>
            </a:solidFill>
            <a:ln>
              <a:noFill/>
            </a:ln>
            <a:effectLst/>
          </c:spPr>
          <c:invertIfNegative val="0"/>
          <c:cat>
            <c:strRef>
              <c:f>Sheet1!$A$2:$A$12</c:f>
              <c:strCache>
                <c:ptCount val="8"/>
                <c:pt idx="0">
                  <c:v>A ramp, chairlift or elevator </c:v>
                </c:pt>
                <c:pt idx="1">
                  <c:v>Grab bars, handrails, etc.</c:v>
                </c:pt>
                <c:pt idx="2">
                  <c:v>Bedroom or bathroom or kitchen on the first floor</c:v>
                </c:pt>
                <c:pt idx="3">
                  <c:v>Washer/dryer in a more accessible location</c:v>
                </c:pt>
                <c:pt idx="4">
                  <c:v>Improved heating or cooling</c:v>
                </c:pt>
                <c:pt idx="5">
                  <c:v>Improved exterior lighting</c:v>
                </c:pt>
                <c:pt idx="6">
                  <c:v>A personal emergency response system </c:v>
                </c:pt>
                <c:pt idx="7">
                  <c:v>No modifications necessary</c:v>
                </c:pt>
              </c:strCache>
            </c:strRef>
          </c:cat>
          <c:val>
            <c:numRef>
              <c:f>Sheet1!$I$2:$I$12</c:f>
              <c:numCache>
                <c:formatCode>General</c:formatCode>
                <c:ptCount val="9"/>
              </c:numCache>
            </c:numRef>
          </c:val>
        </c:ser>
        <c:dLbls>
          <c:showLegendKey val="0"/>
          <c:showVal val="0"/>
          <c:showCatName val="0"/>
          <c:showSerName val="0"/>
          <c:showPercent val="0"/>
          <c:showBubbleSize val="0"/>
        </c:dLbls>
        <c:gapWidth val="150"/>
        <c:axId val="485562336"/>
        <c:axId val="440860208"/>
      </c:barChart>
      <c:catAx>
        <c:axId val="48556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860208"/>
        <c:crosses val="autoZero"/>
        <c:auto val="1"/>
        <c:lblAlgn val="ctr"/>
        <c:lblOffset val="100"/>
        <c:noMultiLvlLbl val="0"/>
      </c:catAx>
      <c:valAx>
        <c:axId val="440860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5562336"/>
        <c:crosses val="autoZero"/>
        <c:crossBetween val="between"/>
      </c:valAx>
      <c:spPr>
        <a:noFill/>
        <a:ln>
          <a:noFill/>
        </a:ln>
        <a:effectLst/>
      </c:spPr>
    </c:plotArea>
    <c:legend>
      <c:legendPos val="b"/>
      <c:legendEntry>
        <c:idx val="7"/>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rot="-5400000" vert="horz"/>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Age</a:t>
            </a:r>
            <a:r>
              <a:rPr lang="en-US" baseline="0" dirty="0" smtClean="0"/>
              <a:t> ranges of respondents*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872299766392506E-2"/>
          <c:y val="0.1285225372057974"/>
          <c:w val="0.81614747187042225"/>
          <c:h val="0.71045388797652587"/>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60-64</c:v>
                </c:pt>
                <c:pt idx="1">
                  <c:v>65-69</c:v>
                </c:pt>
                <c:pt idx="2">
                  <c:v>70-74</c:v>
                </c:pt>
                <c:pt idx="3">
                  <c:v>75-79</c:v>
                </c:pt>
                <c:pt idx="4">
                  <c:v>80-84</c:v>
                </c:pt>
                <c:pt idx="5">
                  <c:v>85+</c:v>
                </c:pt>
              </c:strCache>
            </c:strRef>
          </c:cat>
          <c:val>
            <c:numRef>
              <c:f>Sheet1!$B$2:$B$8</c:f>
              <c:numCache>
                <c:formatCode>0%</c:formatCode>
                <c:ptCount val="7"/>
                <c:pt idx="0" formatCode="0.00%">
                  <c:v>0.15</c:v>
                </c:pt>
                <c:pt idx="1">
                  <c:v>0.22</c:v>
                </c:pt>
                <c:pt idx="2">
                  <c:v>0.26</c:v>
                </c:pt>
                <c:pt idx="3">
                  <c:v>0.18</c:v>
                </c:pt>
                <c:pt idx="4" formatCode="0.00%">
                  <c:v>9.4500000000000001E-2</c:v>
                </c:pt>
                <c:pt idx="5" formatCode="0.00%">
                  <c:v>8.9800000000000005E-2</c:v>
                </c:pt>
              </c:numCache>
            </c:numRef>
          </c:val>
        </c:ser>
        <c:ser>
          <c:idx val="1"/>
          <c:order val="1"/>
          <c:tx>
            <c:strRef>
              <c:f>Sheet1!$C$1</c:f>
              <c:strCache>
                <c:ptCount val="1"/>
                <c:pt idx="0">
                  <c:v>Column2</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60-64</c:v>
                </c:pt>
                <c:pt idx="1">
                  <c:v>65-69</c:v>
                </c:pt>
                <c:pt idx="2">
                  <c:v>70-74</c:v>
                </c:pt>
                <c:pt idx="3">
                  <c:v>75-79</c:v>
                </c:pt>
                <c:pt idx="4">
                  <c:v>80-84</c:v>
                </c:pt>
                <c:pt idx="5">
                  <c:v>85+</c:v>
                </c:pt>
              </c:strCache>
            </c:strRef>
          </c:cat>
          <c:val>
            <c:numRef>
              <c:f>Sheet1!$C$2:$C$8</c:f>
              <c:numCache>
                <c:formatCode>General</c:formatCode>
                <c:ptCount val="7"/>
              </c:numCache>
            </c:numRef>
          </c:val>
        </c:ser>
        <c:ser>
          <c:idx val="2"/>
          <c:order val="2"/>
          <c:tx>
            <c:strRef>
              <c:f>Sheet1!$D$1</c:f>
              <c:strCache>
                <c:ptCount val="1"/>
                <c:pt idx="0">
                  <c:v>Column3</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60-64</c:v>
                </c:pt>
                <c:pt idx="1">
                  <c:v>65-69</c:v>
                </c:pt>
                <c:pt idx="2">
                  <c:v>70-74</c:v>
                </c:pt>
                <c:pt idx="3">
                  <c:v>75-79</c:v>
                </c:pt>
                <c:pt idx="4">
                  <c:v>80-84</c:v>
                </c:pt>
                <c:pt idx="5">
                  <c:v>85+</c:v>
                </c:pt>
              </c:strCache>
            </c:strRef>
          </c:cat>
          <c:val>
            <c:numRef>
              <c:f>Sheet1!$D$2:$D$8</c:f>
              <c:numCache>
                <c:formatCode>General</c:formatCode>
                <c:ptCount val="7"/>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6"/>
        <c:delete val="1"/>
      </c:legendEntry>
      <c:overlay val="0"/>
      <c:spPr>
        <a:noFill/>
        <a:ln>
          <a:solidFill>
            <a:schemeClr val="accent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Sheet1!$A$2:$A$11</c:f>
              <c:strCache>
                <c:ptCount val="6"/>
                <c:pt idx="0">
                  <c:v>&lt;$25k</c:v>
                </c:pt>
                <c:pt idx="1">
                  <c:v>$25-$50k</c:v>
                </c:pt>
                <c:pt idx="2">
                  <c:v>$51-$100k</c:v>
                </c:pt>
                <c:pt idx="3">
                  <c:v>$101-$150k</c:v>
                </c:pt>
                <c:pt idx="4">
                  <c:v>$151-$200k</c:v>
                </c:pt>
                <c:pt idx="5">
                  <c:v>$201k+</c:v>
                </c:pt>
              </c:strCache>
            </c:strRef>
          </c:cat>
          <c:val>
            <c:numRef>
              <c:f>Sheet1!$B$2:$B$11</c:f>
              <c:numCache>
                <c:formatCode>0%</c:formatCode>
                <c:ptCount val="10"/>
                <c:pt idx="0">
                  <c:v>9.8484848484848481E-2</c:v>
                </c:pt>
                <c:pt idx="1">
                  <c:v>0.2</c:v>
                </c:pt>
                <c:pt idx="2">
                  <c:v>0.35</c:v>
                </c:pt>
                <c:pt idx="3">
                  <c:v>0.16</c:v>
                </c:pt>
                <c:pt idx="4">
                  <c:v>0.09</c:v>
                </c:pt>
                <c:pt idx="5">
                  <c:v>0.1</c:v>
                </c:pt>
              </c:numCache>
            </c:numRef>
          </c:val>
        </c:ser>
        <c:ser>
          <c:idx val="1"/>
          <c:order val="1"/>
          <c:tx>
            <c:strRef>
              <c:f>Sheet1!$C$1</c:f>
              <c:strCache>
                <c:ptCount val="1"/>
                <c:pt idx="0">
                  <c:v>Column1</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dPt>
          <c:cat>
            <c:strRef>
              <c:f>Sheet1!$A$2:$A$11</c:f>
              <c:strCache>
                <c:ptCount val="6"/>
                <c:pt idx="0">
                  <c:v>&lt;$25k</c:v>
                </c:pt>
                <c:pt idx="1">
                  <c:v>$25-$50k</c:v>
                </c:pt>
                <c:pt idx="2">
                  <c:v>$51-$100k</c:v>
                </c:pt>
                <c:pt idx="3">
                  <c:v>$101-$150k</c:v>
                </c:pt>
                <c:pt idx="4">
                  <c:v>$151-$200k</c:v>
                </c:pt>
                <c:pt idx="5">
                  <c:v>$201k+</c:v>
                </c:pt>
              </c:strCache>
            </c:strRef>
          </c:cat>
          <c:val>
            <c:numRef>
              <c:f>Sheet1!$C$2:$C$11</c:f>
              <c:numCache>
                <c:formatCode>General</c:formatCode>
                <c:ptCount val="10"/>
              </c:numCache>
            </c:numRef>
          </c:val>
        </c:ser>
        <c:ser>
          <c:idx val="2"/>
          <c:order val="2"/>
          <c:tx>
            <c:strRef>
              <c:f>Sheet1!$D$1</c:f>
              <c:strCache>
                <c:ptCount val="1"/>
                <c:pt idx="0">
                  <c:v>Column2</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dPt>
          <c:cat>
            <c:strRef>
              <c:f>Sheet1!$A$2:$A$11</c:f>
              <c:strCache>
                <c:ptCount val="6"/>
                <c:pt idx="0">
                  <c:v>&lt;$25k</c:v>
                </c:pt>
                <c:pt idx="1">
                  <c:v>$25-$50k</c:v>
                </c:pt>
                <c:pt idx="2">
                  <c:v>$51-$100k</c:v>
                </c:pt>
                <c:pt idx="3">
                  <c:v>$101-$150k</c:v>
                </c:pt>
                <c:pt idx="4">
                  <c:v>$151-$200k</c:v>
                </c:pt>
                <c:pt idx="5">
                  <c:v>$201k+</c:v>
                </c:pt>
              </c:strCache>
            </c:strRef>
          </c:cat>
          <c:val>
            <c:numRef>
              <c:f>Sheet1!$D$2:$D$11</c:f>
              <c:numCache>
                <c:formatCode>General</c:formatCode>
                <c:ptCount val="10"/>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6"/>
        <c:delete val="1"/>
      </c:legendEntry>
      <c:legendEntry>
        <c:idx val="7"/>
        <c:delete val="1"/>
      </c:legendEntry>
      <c:legendEntry>
        <c:idx val="8"/>
        <c:delete val="1"/>
      </c:legendEntry>
      <c:legendEntry>
        <c:idx val="9"/>
        <c:delete val="1"/>
      </c:legendEntry>
      <c:overlay val="0"/>
      <c:spPr>
        <a:solidFill>
          <a:schemeClr val="lt1">
            <a:alpha val="50000"/>
          </a:schemeClr>
        </a:solidFill>
        <a:ln>
          <a:solidFill>
            <a:schemeClr val="lt1">
              <a:hueOff val="0"/>
              <a:satOff val="0"/>
              <a:lumOff val="0"/>
            </a:schemeClr>
          </a:solid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lt1">
          <a:hueOff val="0"/>
          <a:satOff val="0"/>
          <a:lumOff val="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Race/Ethnic</a:t>
            </a:r>
            <a:r>
              <a:rPr lang="en-US" baseline="0" dirty="0" smtClean="0"/>
              <a:t>ity</a:t>
            </a:r>
            <a:endParaRPr lang="en-US" dirty="0"/>
          </a:p>
        </c:rich>
      </c:tx>
      <c:layout>
        <c:manualLayout>
          <c:xMode val="edge"/>
          <c:yMode val="edge"/>
          <c:x val="0.27667931789429023"/>
          <c:y val="4.88958175788164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White</c:v>
                </c:pt>
                <c:pt idx="1">
                  <c:v>Black</c:v>
                </c:pt>
                <c:pt idx="2">
                  <c:v>Indian</c:v>
                </c:pt>
                <c:pt idx="3">
                  <c:v>Other</c:v>
                </c:pt>
              </c:strCache>
            </c:strRef>
          </c:cat>
          <c:val>
            <c:numRef>
              <c:f>Sheet1!$B$2:$B$5</c:f>
              <c:numCache>
                <c:formatCode>General</c:formatCode>
                <c:ptCount val="4"/>
                <c:pt idx="0">
                  <c:v>0.93300000000000005</c:v>
                </c:pt>
                <c:pt idx="1">
                  <c:v>4.2999999999999997E-2</c:v>
                </c:pt>
                <c:pt idx="2">
                  <c:v>1.2E-2</c:v>
                </c:pt>
                <c:pt idx="3">
                  <c:v>1.2E-2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8984450664651618"/>
          <c:y val="0.38759072558540691"/>
          <c:w val="0.13232653803322653"/>
          <c:h val="0.333533643627132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How</a:t>
            </a:r>
            <a:r>
              <a:rPr lang="en-US" baseline="0" dirty="0" smtClean="0"/>
              <a:t> important is it for you to be</a:t>
            </a:r>
            <a:r>
              <a:rPr lang="en-US" dirty="0" smtClean="0"/>
              <a:t> </a:t>
            </a:r>
            <a:r>
              <a:rPr lang="en-US" dirty="0"/>
              <a:t>on the Vineyard as you 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Be on the Vineyard as you age?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Not important</c:v>
                </c:pt>
                <c:pt idx="1">
                  <c:v>Somewhat important</c:v>
                </c:pt>
                <c:pt idx="2">
                  <c:v>Very important</c:v>
                </c:pt>
              </c:strCache>
            </c:strRef>
          </c:cat>
          <c:val>
            <c:numRef>
              <c:f>Sheet1!$B$2:$B$5</c:f>
              <c:numCache>
                <c:formatCode>0.00%</c:formatCode>
                <c:ptCount val="4"/>
                <c:pt idx="0">
                  <c:v>6.7000000000000004E-2</c:v>
                </c:pt>
                <c:pt idx="1">
                  <c:v>0.23699999999999999</c:v>
                </c:pt>
                <c:pt idx="2">
                  <c:v>0.69599999999999995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Current Living Arrangement</a:t>
            </a:r>
            <a:endParaRPr lang="en-US" dirty="0"/>
          </a:p>
        </c:rich>
      </c:tx>
      <c:layout>
        <c:manualLayout>
          <c:xMode val="edge"/>
          <c:yMode val="edge"/>
          <c:x val="0.3743974177105668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725895100372648E-2"/>
          <c:y val="2.011535747939441E-2"/>
          <c:w val="0.9354032520836193"/>
          <c:h val="0.68659360664062208"/>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Sheet1!$A$2:$A$15</c:f>
              <c:strCache>
                <c:ptCount val="4"/>
                <c:pt idx="0">
                  <c:v>I live alone</c:v>
                </c:pt>
                <c:pt idx="1">
                  <c:v>I live with family</c:v>
                </c:pt>
                <c:pt idx="2">
                  <c:v>I live with friends</c:v>
                </c:pt>
                <c:pt idx="3">
                  <c:v>I live with a spouse</c:v>
                </c:pt>
              </c:strCache>
            </c:strRef>
          </c:cat>
          <c:val>
            <c:numRef>
              <c:f>Sheet1!$B$2:$B$15</c:f>
              <c:numCache>
                <c:formatCode>0.00%</c:formatCode>
                <c:ptCount val="5"/>
                <c:pt idx="0">
                  <c:v>0.28799999999999998</c:v>
                </c:pt>
                <c:pt idx="1">
                  <c:v>7.3999999999999996E-2</c:v>
                </c:pt>
                <c:pt idx="2">
                  <c:v>1.2999999999999999E-2</c:v>
                </c:pt>
                <c:pt idx="3">
                  <c:v>0.625</c:v>
                </c:pt>
              </c:numCache>
            </c:numRef>
          </c:val>
        </c:ser>
        <c:ser>
          <c:idx val="1"/>
          <c:order val="1"/>
          <c:tx>
            <c:strRef>
              <c:f>Sheet1!$C$1</c:f>
              <c:strCache>
                <c:ptCount val="1"/>
                <c:pt idx="0">
                  <c:v>60-64</c:v>
                </c:pt>
              </c:strCache>
            </c:strRef>
          </c:tx>
          <c:spPr>
            <a:solidFill>
              <a:schemeClr val="accent2"/>
            </a:solidFill>
            <a:ln>
              <a:noFill/>
            </a:ln>
            <a:effectLst/>
          </c:spPr>
          <c:invertIfNegative val="0"/>
          <c:cat>
            <c:strRef>
              <c:f>Sheet1!$A$2:$A$15</c:f>
              <c:strCache>
                <c:ptCount val="4"/>
                <c:pt idx="0">
                  <c:v>I live alone</c:v>
                </c:pt>
                <c:pt idx="1">
                  <c:v>I live with family</c:v>
                </c:pt>
                <c:pt idx="2">
                  <c:v>I live with friends</c:v>
                </c:pt>
                <c:pt idx="3">
                  <c:v>I live with a spouse</c:v>
                </c:pt>
              </c:strCache>
            </c:strRef>
          </c:cat>
          <c:val>
            <c:numRef>
              <c:f>Sheet1!$C$2:$C$15</c:f>
              <c:numCache>
                <c:formatCode>0.00%</c:formatCode>
                <c:ptCount val="5"/>
                <c:pt idx="0">
                  <c:v>0.22</c:v>
                </c:pt>
                <c:pt idx="1">
                  <c:v>0.121</c:v>
                </c:pt>
                <c:pt idx="2">
                  <c:v>2.9000000000000001E-2</c:v>
                </c:pt>
                <c:pt idx="3">
                  <c:v>0.63</c:v>
                </c:pt>
              </c:numCache>
            </c:numRef>
          </c:val>
        </c:ser>
        <c:ser>
          <c:idx val="2"/>
          <c:order val="2"/>
          <c:tx>
            <c:strRef>
              <c:f>Sheet1!$D$1</c:f>
              <c:strCache>
                <c:ptCount val="1"/>
                <c:pt idx="0">
                  <c:v>65-69</c:v>
                </c:pt>
              </c:strCache>
            </c:strRef>
          </c:tx>
          <c:spPr>
            <a:solidFill>
              <a:schemeClr val="accent3"/>
            </a:solidFill>
            <a:ln>
              <a:noFill/>
            </a:ln>
            <a:effectLst/>
          </c:spPr>
          <c:invertIfNegative val="0"/>
          <c:cat>
            <c:strRef>
              <c:f>Sheet1!$A$2:$A$15</c:f>
              <c:strCache>
                <c:ptCount val="4"/>
                <c:pt idx="0">
                  <c:v>I live alone</c:v>
                </c:pt>
                <c:pt idx="1">
                  <c:v>I live with family</c:v>
                </c:pt>
                <c:pt idx="2">
                  <c:v>I live with friends</c:v>
                </c:pt>
                <c:pt idx="3">
                  <c:v>I live with a spouse</c:v>
                </c:pt>
              </c:strCache>
            </c:strRef>
          </c:cat>
          <c:val>
            <c:numRef>
              <c:f>Sheet1!$D$2:$D$15</c:f>
              <c:numCache>
                <c:formatCode>0.00%</c:formatCode>
                <c:ptCount val="5"/>
                <c:pt idx="0">
                  <c:v>0.248</c:v>
                </c:pt>
                <c:pt idx="1">
                  <c:v>7.6999999999999999E-2</c:v>
                </c:pt>
                <c:pt idx="2">
                  <c:v>0.02</c:v>
                </c:pt>
                <c:pt idx="3">
                  <c:v>0.65500000000000003</c:v>
                </c:pt>
              </c:numCache>
            </c:numRef>
          </c:val>
        </c:ser>
        <c:ser>
          <c:idx val="3"/>
          <c:order val="3"/>
          <c:tx>
            <c:strRef>
              <c:f>Sheet1!$E$1</c:f>
              <c:strCache>
                <c:ptCount val="1"/>
                <c:pt idx="0">
                  <c:v>70-74</c:v>
                </c:pt>
              </c:strCache>
            </c:strRef>
          </c:tx>
          <c:spPr>
            <a:solidFill>
              <a:schemeClr val="accent4"/>
            </a:solidFill>
            <a:ln>
              <a:noFill/>
            </a:ln>
            <a:effectLst/>
          </c:spPr>
          <c:invertIfNegative val="0"/>
          <c:cat>
            <c:strRef>
              <c:f>Sheet1!$A$2:$A$15</c:f>
              <c:strCache>
                <c:ptCount val="4"/>
                <c:pt idx="0">
                  <c:v>I live alone</c:v>
                </c:pt>
                <c:pt idx="1">
                  <c:v>I live with family</c:v>
                </c:pt>
                <c:pt idx="2">
                  <c:v>I live with friends</c:v>
                </c:pt>
                <c:pt idx="3">
                  <c:v>I live with a spouse</c:v>
                </c:pt>
              </c:strCache>
            </c:strRef>
          </c:cat>
          <c:val>
            <c:numRef>
              <c:f>Sheet1!$E$2:$E$15</c:f>
              <c:numCache>
                <c:formatCode>0.00%</c:formatCode>
                <c:ptCount val="5"/>
                <c:pt idx="0">
                  <c:v>0.25</c:v>
                </c:pt>
                <c:pt idx="1">
                  <c:v>5.0999999999999997E-2</c:v>
                </c:pt>
                <c:pt idx="2">
                  <c:v>7.0000000000000001E-3</c:v>
                </c:pt>
                <c:pt idx="3">
                  <c:v>0.69199999999999995</c:v>
                </c:pt>
              </c:numCache>
            </c:numRef>
          </c:val>
        </c:ser>
        <c:ser>
          <c:idx val="4"/>
          <c:order val="4"/>
          <c:tx>
            <c:strRef>
              <c:f>Sheet1!$F$1</c:f>
              <c:strCache>
                <c:ptCount val="1"/>
                <c:pt idx="0">
                  <c:v>75-79</c:v>
                </c:pt>
              </c:strCache>
            </c:strRef>
          </c:tx>
          <c:spPr>
            <a:solidFill>
              <a:schemeClr val="accent5"/>
            </a:solidFill>
            <a:ln>
              <a:noFill/>
            </a:ln>
            <a:effectLst/>
          </c:spPr>
          <c:invertIfNegative val="0"/>
          <c:cat>
            <c:strRef>
              <c:f>Sheet1!$A$2:$A$15</c:f>
              <c:strCache>
                <c:ptCount val="4"/>
                <c:pt idx="0">
                  <c:v>I live alone</c:v>
                </c:pt>
                <c:pt idx="1">
                  <c:v>I live with family</c:v>
                </c:pt>
                <c:pt idx="2">
                  <c:v>I live with friends</c:v>
                </c:pt>
                <c:pt idx="3">
                  <c:v>I live with a spouse</c:v>
                </c:pt>
              </c:strCache>
            </c:strRef>
          </c:cat>
          <c:val>
            <c:numRef>
              <c:f>Sheet1!$F$2:$F$15</c:f>
              <c:numCache>
                <c:formatCode>0.00%</c:formatCode>
                <c:ptCount val="5"/>
                <c:pt idx="0">
                  <c:v>0.30599999999999999</c:v>
                </c:pt>
                <c:pt idx="1">
                  <c:v>5.6000000000000001E-2</c:v>
                </c:pt>
                <c:pt idx="2">
                  <c:v>2E-3</c:v>
                </c:pt>
                <c:pt idx="3">
                  <c:v>0.63500000000000001</c:v>
                </c:pt>
              </c:numCache>
            </c:numRef>
          </c:val>
        </c:ser>
        <c:ser>
          <c:idx val="5"/>
          <c:order val="5"/>
          <c:tx>
            <c:strRef>
              <c:f>Sheet1!$G$1</c:f>
              <c:strCache>
                <c:ptCount val="1"/>
                <c:pt idx="0">
                  <c:v>80-84</c:v>
                </c:pt>
              </c:strCache>
            </c:strRef>
          </c:tx>
          <c:spPr>
            <a:solidFill>
              <a:schemeClr val="accent6"/>
            </a:solidFill>
            <a:ln>
              <a:noFill/>
            </a:ln>
            <a:effectLst/>
          </c:spPr>
          <c:invertIfNegative val="0"/>
          <c:cat>
            <c:strRef>
              <c:f>Sheet1!$A$2:$A$15</c:f>
              <c:strCache>
                <c:ptCount val="4"/>
                <c:pt idx="0">
                  <c:v>I live alone</c:v>
                </c:pt>
                <c:pt idx="1">
                  <c:v>I live with family</c:v>
                </c:pt>
                <c:pt idx="2">
                  <c:v>I live with friends</c:v>
                </c:pt>
                <c:pt idx="3">
                  <c:v>I live with a spouse</c:v>
                </c:pt>
              </c:strCache>
            </c:strRef>
          </c:cat>
          <c:val>
            <c:numRef>
              <c:f>Sheet1!$G$2:$G$15</c:f>
              <c:numCache>
                <c:formatCode>0.00%</c:formatCode>
                <c:ptCount val="5"/>
                <c:pt idx="0">
                  <c:v>0.36199999999999999</c:v>
                </c:pt>
                <c:pt idx="1">
                  <c:v>0.06</c:v>
                </c:pt>
                <c:pt idx="2">
                  <c:v>8.9999999999999993E-3</c:v>
                </c:pt>
                <c:pt idx="3">
                  <c:v>0.56899999999999995</c:v>
                </c:pt>
              </c:numCache>
            </c:numRef>
          </c:val>
        </c:ser>
        <c:ser>
          <c:idx val="6"/>
          <c:order val="6"/>
          <c:tx>
            <c:strRef>
              <c:f>Sheet1!$H$1</c:f>
              <c:strCache>
                <c:ptCount val="1"/>
                <c:pt idx="0">
                  <c:v>85+</c:v>
                </c:pt>
              </c:strCache>
            </c:strRef>
          </c:tx>
          <c:spPr>
            <a:solidFill>
              <a:schemeClr val="accent1">
                <a:lumMod val="60000"/>
              </a:schemeClr>
            </a:solidFill>
            <a:ln>
              <a:noFill/>
            </a:ln>
            <a:effectLst/>
          </c:spPr>
          <c:invertIfNegative val="0"/>
          <c:cat>
            <c:strRef>
              <c:f>Sheet1!$A$2:$A$15</c:f>
              <c:strCache>
                <c:ptCount val="4"/>
                <c:pt idx="0">
                  <c:v>I live alone</c:v>
                </c:pt>
                <c:pt idx="1">
                  <c:v>I live with family</c:v>
                </c:pt>
                <c:pt idx="2">
                  <c:v>I live with friends</c:v>
                </c:pt>
                <c:pt idx="3">
                  <c:v>I live with a spouse</c:v>
                </c:pt>
              </c:strCache>
            </c:strRef>
          </c:cat>
          <c:val>
            <c:numRef>
              <c:f>Sheet1!$H$2:$H$15</c:f>
              <c:numCache>
                <c:formatCode>0.00%</c:formatCode>
                <c:ptCount val="5"/>
                <c:pt idx="0">
                  <c:v>0.505</c:v>
                </c:pt>
                <c:pt idx="1">
                  <c:v>0.11700000000000001</c:v>
                </c:pt>
                <c:pt idx="2">
                  <c:v>0.01</c:v>
                </c:pt>
                <c:pt idx="3">
                  <c:v>0.36899999999999999</c:v>
                </c:pt>
              </c:numCache>
            </c:numRef>
          </c:val>
        </c:ser>
        <c:dLbls>
          <c:showLegendKey val="0"/>
          <c:showVal val="0"/>
          <c:showCatName val="0"/>
          <c:showSerName val="0"/>
          <c:showPercent val="0"/>
          <c:showBubbleSize val="0"/>
        </c:dLbls>
        <c:gapWidth val="219"/>
        <c:axId val="458500392"/>
        <c:axId val="458500784"/>
      </c:barChart>
      <c:catAx>
        <c:axId val="45850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500784"/>
        <c:crosses val="autoZero"/>
        <c:auto val="1"/>
        <c:lblAlgn val="ctr"/>
        <c:lblOffset val="100"/>
        <c:noMultiLvlLbl val="0"/>
      </c:catAx>
      <c:valAx>
        <c:axId val="4585007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500392"/>
        <c:crosses val="autoZero"/>
        <c:crossBetween val="between"/>
      </c:valAx>
      <c:spPr>
        <a:noFill/>
        <a:ln>
          <a:noFill/>
        </a:ln>
        <a:effectLst/>
      </c:spPr>
    </c:plotArea>
    <c:legend>
      <c:legendPos val="b"/>
      <c:layout>
        <c:manualLayout>
          <c:xMode val="edge"/>
          <c:yMode val="edge"/>
          <c:x val="0.30787137731598252"/>
          <c:y val="0.82799758374605215"/>
          <c:w val="0.38425715347946188"/>
          <c:h val="5.64830104567418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Problem</a:t>
            </a:r>
            <a:r>
              <a:rPr lang="en-US" baseline="0" dirty="0" smtClean="0"/>
              <a:t> </a:t>
            </a:r>
            <a:r>
              <a:rPr lang="en-US" dirty="0" smtClean="0"/>
              <a:t>with Features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cat>
            <c:strRef>
              <c:f>Sheet1!$A$2:$A$15</c:f>
              <c:strCache>
                <c:ptCount val="14"/>
                <c:pt idx="0">
                  <c:v>Sidewalks</c:v>
                </c:pt>
                <c:pt idx="1">
                  <c:v>Crosswalks</c:v>
                </c:pt>
                <c:pt idx="2">
                  <c:v>Bicycle Paths</c:v>
                </c:pt>
                <c:pt idx="3">
                  <c:v>Accessible Parking</c:v>
                </c:pt>
                <c:pt idx="4">
                  <c:v>Snow Removal</c:v>
                </c:pt>
                <c:pt idx="5">
                  <c:v>Road Maintenance</c:v>
                </c:pt>
                <c:pt idx="6">
                  <c:v>Street Lighting</c:v>
                </c:pt>
                <c:pt idx="7">
                  <c:v>Access to Public Buildings</c:v>
                </c:pt>
                <c:pt idx="8">
                  <c:v>Access to stores</c:v>
                </c:pt>
                <c:pt idx="9">
                  <c:v>Access to beaches</c:v>
                </c:pt>
                <c:pt idx="10">
                  <c:v>Getting in/out ocean</c:v>
                </c:pt>
                <c:pt idx="11">
                  <c:v>Parks/Parkelts</c:v>
                </c:pt>
                <c:pt idx="12">
                  <c:v>Access to open space</c:v>
                </c:pt>
                <c:pt idx="13">
                  <c:v>Benches for sitting</c:v>
                </c:pt>
              </c:strCache>
            </c:strRef>
          </c:cat>
          <c:val>
            <c:numRef>
              <c:f>Sheet1!$B$2:$B$15</c:f>
              <c:numCache>
                <c:formatCode>0.00%</c:formatCode>
                <c:ptCount val="14"/>
                <c:pt idx="0">
                  <c:v>0.25</c:v>
                </c:pt>
                <c:pt idx="1">
                  <c:v>0.12</c:v>
                </c:pt>
                <c:pt idx="2">
                  <c:v>0.23400000000000001</c:v>
                </c:pt>
                <c:pt idx="3" formatCode="General">
                  <c:v>0.26300000000000001</c:v>
                </c:pt>
                <c:pt idx="4" formatCode="General">
                  <c:v>0.16500000000000001</c:v>
                </c:pt>
                <c:pt idx="5" formatCode="General">
                  <c:v>0.255</c:v>
                </c:pt>
                <c:pt idx="6" formatCode="General">
                  <c:v>0.2</c:v>
                </c:pt>
                <c:pt idx="7" formatCode="General">
                  <c:v>0.06</c:v>
                </c:pt>
                <c:pt idx="8" formatCode="General">
                  <c:v>7.6999999999999999E-2</c:v>
                </c:pt>
                <c:pt idx="9" formatCode="General">
                  <c:v>0.214</c:v>
                </c:pt>
                <c:pt idx="10" formatCode="General">
                  <c:v>0.128</c:v>
                </c:pt>
                <c:pt idx="11" formatCode="General">
                  <c:v>0</c:v>
                </c:pt>
                <c:pt idx="12" formatCode="General">
                  <c:v>7.5999999999999998E-2</c:v>
                </c:pt>
                <c:pt idx="13" formatCode="General">
                  <c:v>0.13500000000000001</c:v>
                </c:pt>
              </c:numCache>
            </c:numRef>
          </c:val>
        </c:ser>
        <c:ser>
          <c:idx val="1"/>
          <c:order val="1"/>
          <c:tx>
            <c:strRef>
              <c:f>Sheet1!$C$1</c:f>
              <c:strCache>
                <c:ptCount val="1"/>
                <c:pt idx="0">
                  <c:v>No</c:v>
                </c:pt>
              </c:strCache>
            </c:strRef>
          </c:tx>
          <c:spPr>
            <a:solidFill>
              <a:schemeClr val="accent2"/>
            </a:solidFill>
            <a:ln>
              <a:noFill/>
            </a:ln>
            <a:effectLst/>
          </c:spPr>
          <c:invertIfNegative val="0"/>
          <c:cat>
            <c:strRef>
              <c:f>Sheet1!$A$2:$A$15</c:f>
              <c:strCache>
                <c:ptCount val="14"/>
                <c:pt idx="0">
                  <c:v>Sidewalks</c:v>
                </c:pt>
                <c:pt idx="1">
                  <c:v>Crosswalks</c:v>
                </c:pt>
                <c:pt idx="2">
                  <c:v>Bicycle Paths</c:v>
                </c:pt>
                <c:pt idx="3">
                  <c:v>Accessible Parking</c:v>
                </c:pt>
                <c:pt idx="4">
                  <c:v>Snow Removal</c:v>
                </c:pt>
                <c:pt idx="5">
                  <c:v>Road Maintenance</c:v>
                </c:pt>
                <c:pt idx="6">
                  <c:v>Street Lighting</c:v>
                </c:pt>
                <c:pt idx="7">
                  <c:v>Access to Public Buildings</c:v>
                </c:pt>
                <c:pt idx="8">
                  <c:v>Access to stores</c:v>
                </c:pt>
                <c:pt idx="9">
                  <c:v>Access to beaches</c:v>
                </c:pt>
                <c:pt idx="10">
                  <c:v>Getting in/out ocean</c:v>
                </c:pt>
                <c:pt idx="11">
                  <c:v>Parks/Parkelts</c:v>
                </c:pt>
                <c:pt idx="12">
                  <c:v>Access to open space</c:v>
                </c:pt>
                <c:pt idx="13">
                  <c:v>Benches for sitting</c:v>
                </c:pt>
              </c:strCache>
            </c:strRef>
          </c:cat>
          <c:val>
            <c:numRef>
              <c:f>Sheet1!$C$2:$C$15</c:f>
              <c:numCache>
                <c:formatCode>General</c:formatCode>
                <c:ptCount val="14"/>
                <c:pt idx="0">
                  <c:v>0.75</c:v>
                </c:pt>
                <c:pt idx="1">
                  <c:v>0.88</c:v>
                </c:pt>
                <c:pt idx="2">
                  <c:v>0.76600000000000001</c:v>
                </c:pt>
                <c:pt idx="3">
                  <c:v>0.73699999999999999</c:v>
                </c:pt>
                <c:pt idx="4">
                  <c:v>0.83499999999999996</c:v>
                </c:pt>
                <c:pt idx="5">
                  <c:v>0.745</c:v>
                </c:pt>
                <c:pt idx="6">
                  <c:v>0.8</c:v>
                </c:pt>
                <c:pt idx="7">
                  <c:v>0.94</c:v>
                </c:pt>
                <c:pt idx="8">
                  <c:v>0.92300000000000004</c:v>
                </c:pt>
                <c:pt idx="9">
                  <c:v>0.78600000000000003</c:v>
                </c:pt>
                <c:pt idx="10">
                  <c:v>0.872</c:v>
                </c:pt>
                <c:pt idx="11">
                  <c:v>0.94599999999999995</c:v>
                </c:pt>
                <c:pt idx="12">
                  <c:v>0.92400000000000004</c:v>
                </c:pt>
                <c:pt idx="13">
                  <c:v>0.86499999999999999</c:v>
                </c:pt>
              </c:numCache>
            </c:numRef>
          </c:val>
        </c:ser>
        <c:ser>
          <c:idx val="2"/>
          <c:order val="2"/>
          <c:tx>
            <c:strRef>
              <c:f>Sheet1!$D$1</c:f>
              <c:strCache>
                <c:ptCount val="1"/>
                <c:pt idx="0">
                  <c:v>Column1</c:v>
                </c:pt>
              </c:strCache>
            </c:strRef>
          </c:tx>
          <c:spPr>
            <a:solidFill>
              <a:schemeClr val="accent3"/>
            </a:solidFill>
            <a:ln>
              <a:noFill/>
            </a:ln>
            <a:effectLst/>
          </c:spPr>
          <c:invertIfNegative val="0"/>
          <c:cat>
            <c:strRef>
              <c:f>Sheet1!$A$2:$A$15</c:f>
              <c:strCache>
                <c:ptCount val="14"/>
                <c:pt idx="0">
                  <c:v>Sidewalks</c:v>
                </c:pt>
                <c:pt idx="1">
                  <c:v>Crosswalks</c:v>
                </c:pt>
                <c:pt idx="2">
                  <c:v>Bicycle Paths</c:v>
                </c:pt>
                <c:pt idx="3">
                  <c:v>Accessible Parking</c:v>
                </c:pt>
                <c:pt idx="4">
                  <c:v>Snow Removal</c:v>
                </c:pt>
                <c:pt idx="5">
                  <c:v>Road Maintenance</c:v>
                </c:pt>
                <c:pt idx="6">
                  <c:v>Street Lighting</c:v>
                </c:pt>
                <c:pt idx="7">
                  <c:v>Access to Public Buildings</c:v>
                </c:pt>
                <c:pt idx="8">
                  <c:v>Access to stores</c:v>
                </c:pt>
                <c:pt idx="9">
                  <c:v>Access to beaches</c:v>
                </c:pt>
                <c:pt idx="10">
                  <c:v>Getting in/out ocean</c:v>
                </c:pt>
                <c:pt idx="11">
                  <c:v>Parks/Parkelts</c:v>
                </c:pt>
                <c:pt idx="12">
                  <c:v>Access to open space</c:v>
                </c:pt>
                <c:pt idx="13">
                  <c:v>Benches for sitting</c:v>
                </c:pt>
              </c:strCache>
            </c:strRef>
          </c:cat>
          <c:val>
            <c:numRef>
              <c:f>Sheet1!$D$2:$D$15</c:f>
              <c:numCache>
                <c:formatCode>General</c:formatCode>
                <c:ptCount val="14"/>
              </c:numCache>
            </c:numRef>
          </c:val>
        </c:ser>
        <c:dLbls>
          <c:showLegendKey val="0"/>
          <c:showVal val="0"/>
          <c:showCatName val="0"/>
          <c:showSerName val="0"/>
          <c:showPercent val="0"/>
          <c:showBubbleSize val="0"/>
        </c:dLbls>
        <c:gapWidth val="219"/>
        <c:axId val="489969008"/>
        <c:axId val="489967832"/>
      </c:barChart>
      <c:catAx>
        <c:axId val="48996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9967832"/>
        <c:crosses val="autoZero"/>
        <c:auto val="1"/>
        <c:lblAlgn val="ctr"/>
        <c:lblOffset val="100"/>
        <c:noMultiLvlLbl val="0"/>
      </c:catAx>
      <c:valAx>
        <c:axId val="489967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9969008"/>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72299766392506E-2"/>
          <c:y val="0.1285225372057974"/>
          <c:w val="0.81614747187042225"/>
          <c:h val="0.71045388797652587"/>
        </c:manualLayout>
      </c:layout>
      <c:pieChart>
        <c:varyColors val="1"/>
        <c:ser>
          <c:idx val="0"/>
          <c:order val="0"/>
          <c:tx>
            <c:strRef>
              <c:f>Sheet1!$B$1</c:f>
              <c:strCache>
                <c:ptCount val="1"/>
                <c:pt idx="0">
                  <c:v>The Vineyard is a great place for people to live as they are aging</c:v>
                </c:pt>
              </c:strCache>
            </c:strRef>
          </c:tx>
          <c:dPt>
            <c:idx val="0"/>
            <c:bubble3D val="0"/>
            <c:explosion val="3"/>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Strongly Agree</c:v>
                </c:pt>
                <c:pt idx="1">
                  <c:v>Somewhat Agree</c:v>
                </c:pt>
                <c:pt idx="2">
                  <c:v>Do not agree</c:v>
                </c:pt>
              </c:strCache>
            </c:strRef>
          </c:cat>
          <c:val>
            <c:numRef>
              <c:f>Sheet1!$B$2:$B$5</c:f>
              <c:numCache>
                <c:formatCode>0%</c:formatCode>
                <c:ptCount val="4"/>
                <c:pt idx="0" formatCode="0.00%">
                  <c:v>0.38</c:v>
                </c:pt>
                <c:pt idx="1">
                  <c:v>0.56000000000000005</c:v>
                </c:pt>
                <c:pt idx="2">
                  <c:v>0.06</c:v>
                </c:pt>
              </c:numCache>
            </c:numRef>
          </c:val>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Strongly Agree</c:v>
                </c:pt>
                <c:pt idx="1">
                  <c:v>Somewhat Agree</c:v>
                </c:pt>
                <c:pt idx="2">
                  <c:v>Do not agree</c:v>
                </c:pt>
              </c:strCache>
            </c:strRef>
          </c:cat>
          <c:val>
            <c:numRef>
              <c:f>Sheet1!$C$2:$C$5</c:f>
              <c:numCache>
                <c:formatCode>General</c:formatCode>
                <c:ptCount val="4"/>
              </c:numCache>
            </c:numRef>
          </c:val>
        </c:ser>
        <c:ser>
          <c:idx val="2"/>
          <c:order val="2"/>
          <c:tx>
            <c:strRef>
              <c:f>Sheet1!$D$1</c:f>
              <c:strCache>
                <c:ptCount val="1"/>
                <c:pt idx="0">
                  <c:v>Column3</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Strongly Agree</c:v>
                </c:pt>
                <c:pt idx="1">
                  <c:v>Somewhat Agree</c:v>
                </c:pt>
                <c:pt idx="2">
                  <c:v>Do not agree</c:v>
                </c:pt>
              </c:strCache>
            </c:strRef>
          </c:cat>
          <c:val>
            <c:numRef>
              <c:f>Sheet1!$D$2:$D$5</c:f>
              <c:numCache>
                <c:formatCode>General</c:formatCode>
                <c:ptCount val="4"/>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5.0000040076979863E-2"/>
          <c:y val="0.86264720005721462"/>
          <c:w val="0.89999991984604044"/>
          <c:h val="0.106211673835528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dirty="0" smtClean="0">
                <a:solidFill>
                  <a:schemeClr val="tx1"/>
                </a:solidFill>
                <a:latin typeface="+mn-lt"/>
                <a:ea typeface="+mn-ea"/>
                <a:cs typeface="+mn-cs"/>
              </a:defRPr>
            </a:pPr>
            <a:r>
              <a:rPr lang="en-US" sz="1800" b="1" kern="1200" dirty="0" smtClean="0">
                <a:solidFill>
                  <a:schemeClr val="tx1"/>
                </a:solidFill>
                <a:latin typeface="+mn-lt"/>
                <a:ea typeface="+mn-ea"/>
                <a:cs typeface="+mn-cs"/>
              </a:rPr>
              <a:t>The Vineyard is a great place for people to live as they are aging**</a:t>
            </a:r>
          </a:p>
        </c:rich>
      </c:tx>
      <c:overlay val="0"/>
      <c:spPr>
        <a:noFill/>
        <a:ln>
          <a:noFill/>
        </a:ln>
        <a:effectLst/>
      </c:spPr>
      <c:txPr>
        <a:bodyPr rot="0" spcFirstLastPara="1" vertOverflow="ellipsis" vert="horz" wrap="square" anchor="ctr" anchorCtr="1"/>
        <a:lstStyle/>
        <a:p>
          <a:pPr>
            <a:defRPr lang="en-US" sz="1800" b="1" i="0" u="none" strike="noStrike" kern="1200" spc="0" baseline="0" dirty="0" smtClean="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Strongly Agree</c:v>
                </c:pt>
                <c:pt idx="1">
                  <c:v>Somewhat Agree</c:v>
                </c:pt>
                <c:pt idx="2">
                  <c:v>Do not agree</c:v>
                </c:pt>
              </c:strCache>
            </c:strRef>
          </c:cat>
          <c:val>
            <c:numRef>
              <c:f>Sheet1!$B$2:$B$5</c:f>
              <c:numCache>
                <c:formatCode>General</c:formatCode>
                <c:ptCount val="4"/>
                <c:pt idx="0">
                  <c:v>48</c:v>
                </c:pt>
                <c:pt idx="1">
                  <c:v>47</c:v>
                </c:pt>
                <c:pt idx="2">
                  <c:v>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0.20141</cdr:x>
      <cdr:y>0.09797</cdr:y>
    </cdr:from>
    <cdr:to>
      <cdr:x>0.73498</cdr:x>
      <cdr:y>0.31281</cdr:y>
    </cdr:to>
    <cdr:sp macro="" textlink="">
      <cdr:nvSpPr>
        <cdr:cNvPr id="2" name="TextBox 1"/>
        <cdr:cNvSpPr txBox="1"/>
      </cdr:nvSpPr>
      <cdr:spPr>
        <a:xfrm xmlns:a="http://schemas.openxmlformats.org/drawingml/2006/main">
          <a:off x="789708" y="416943"/>
          <a:ext cx="2092037"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Income Ranges</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050" cy="469900"/>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4008438" y="1"/>
            <a:ext cx="3067050" cy="469900"/>
          </a:xfrm>
          <a:prstGeom prst="rect">
            <a:avLst/>
          </a:prstGeom>
        </p:spPr>
        <p:txBody>
          <a:bodyPr vert="horz" lIns="91430" tIns="45715" rIns="91430" bIns="45715" rtlCol="0"/>
          <a:lstStyle>
            <a:lvl1pPr algn="r">
              <a:defRPr sz="1200"/>
            </a:lvl1pPr>
          </a:lstStyle>
          <a:p>
            <a:fld id="{2F5A786D-F73A-415E-A09F-C9035D9638D7}" type="datetimeFigureOut">
              <a:rPr lang="en-US" smtClean="0"/>
              <a:t>6/9/2021</a:t>
            </a:fld>
            <a:endParaRPr lang="en-US" dirty="0"/>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708026" y="4505326"/>
            <a:ext cx="5661025" cy="3687763"/>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30" tIns="45715" rIns="91430" bIns="45715" rtlCol="0" anchor="b"/>
          <a:lstStyle>
            <a:lvl1pPr algn="r">
              <a:defRPr sz="1200"/>
            </a:lvl1pPr>
          </a:lstStyle>
          <a:p>
            <a:fld id="{45CC96A3-85BA-4D69-998E-542FF208F87F}" type="slidenum">
              <a:rPr lang="en-US" smtClean="0"/>
              <a:t>‹#›</a:t>
            </a:fld>
            <a:endParaRPr lang="en-US" dirty="0"/>
          </a:p>
        </p:txBody>
      </p:sp>
    </p:spTree>
    <p:extLst>
      <p:ext uri="{BB962C8B-B14F-4D97-AF65-F5344CB8AC3E}">
        <p14:creationId xmlns:p14="http://schemas.microsoft.com/office/powerpoint/2010/main" val="183988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ed24b88fe_3_35:notes"/>
          <p:cNvSpPr txBox="1">
            <a:spLocks noGrp="1"/>
          </p:cNvSpPr>
          <p:nvPr>
            <p:ph type="body" idx="1"/>
          </p:nvPr>
        </p:nvSpPr>
        <p:spPr>
          <a:xfrm>
            <a:off x="685800" y="4343400"/>
            <a:ext cx="5486400" cy="4114800"/>
          </a:xfrm>
          <a:prstGeom prst="rect">
            <a:avLst/>
          </a:prstGeom>
        </p:spPr>
        <p:txBody>
          <a:bodyPr spcFirstLastPara="1" wrap="square" lIns="49945" tIns="49945" rIns="49945" bIns="49945" anchor="t" anchorCtr="0">
            <a:noAutofit/>
          </a:bodyPr>
          <a:lstStyle/>
          <a:p>
            <a:endParaRPr dirty="0"/>
          </a:p>
        </p:txBody>
      </p:sp>
      <p:sp>
        <p:nvSpPr>
          <p:cNvPr id="87" name="Google Shape;87;gced24b88fe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04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ed24b88fe_3_53:notes"/>
          <p:cNvSpPr txBox="1">
            <a:spLocks noGrp="1"/>
          </p:cNvSpPr>
          <p:nvPr>
            <p:ph type="body" idx="1"/>
          </p:nvPr>
        </p:nvSpPr>
        <p:spPr>
          <a:xfrm>
            <a:off x="685800" y="4343400"/>
            <a:ext cx="5486400" cy="4114800"/>
          </a:xfrm>
          <a:prstGeom prst="rect">
            <a:avLst/>
          </a:prstGeom>
        </p:spPr>
        <p:txBody>
          <a:bodyPr spcFirstLastPara="1" wrap="square" lIns="49945" tIns="49945" rIns="49945" bIns="49945" anchor="t" anchorCtr="0">
            <a:noAutofit/>
          </a:bodyPr>
          <a:lstStyle/>
          <a:p>
            <a:endParaRPr dirty="0"/>
          </a:p>
        </p:txBody>
      </p:sp>
      <p:sp>
        <p:nvSpPr>
          <p:cNvPr id="105" name="Google Shape;105;gced24b88fe_3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3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ed24b88fe_3_69:notes"/>
          <p:cNvSpPr txBox="1">
            <a:spLocks noGrp="1"/>
          </p:cNvSpPr>
          <p:nvPr>
            <p:ph type="body" idx="1"/>
          </p:nvPr>
        </p:nvSpPr>
        <p:spPr>
          <a:xfrm>
            <a:off x="685800" y="4343400"/>
            <a:ext cx="5486400" cy="4114800"/>
          </a:xfrm>
          <a:prstGeom prst="rect">
            <a:avLst/>
          </a:prstGeom>
        </p:spPr>
        <p:txBody>
          <a:bodyPr spcFirstLastPara="1" wrap="square" lIns="49945" tIns="49945" rIns="49945" bIns="49945" anchor="t" anchorCtr="0">
            <a:noAutofit/>
          </a:bodyPr>
          <a:lstStyle/>
          <a:p>
            <a:endParaRPr dirty="0"/>
          </a:p>
        </p:txBody>
      </p:sp>
      <p:sp>
        <p:nvSpPr>
          <p:cNvPr id="122" name="Google Shape;122;gced24b88fe_3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35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ed24b88fe_3_85:notes"/>
          <p:cNvSpPr txBox="1">
            <a:spLocks noGrp="1"/>
          </p:cNvSpPr>
          <p:nvPr>
            <p:ph type="body" idx="1"/>
          </p:nvPr>
        </p:nvSpPr>
        <p:spPr>
          <a:xfrm>
            <a:off x="685800" y="4343400"/>
            <a:ext cx="5486400" cy="4114800"/>
          </a:xfrm>
          <a:prstGeom prst="rect">
            <a:avLst/>
          </a:prstGeom>
        </p:spPr>
        <p:txBody>
          <a:bodyPr spcFirstLastPara="1" wrap="square" lIns="49945" tIns="49945" rIns="49945" bIns="49945" anchor="t" anchorCtr="0">
            <a:noAutofit/>
          </a:bodyPr>
          <a:lstStyle/>
          <a:p>
            <a:endParaRPr dirty="0"/>
          </a:p>
        </p:txBody>
      </p:sp>
      <p:sp>
        <p:nvSpPr>
          <p:cNvPr id="139" name="Google Shape;139;gced24b88fe_3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94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23093" y="8917423"/>
            <a:ext cx="3077740" cy="471053"/>
          </a:xfrm>
          <a:prstGeom prst="rect">
            <a:avLst/>
          </a:prstGeom>
        </p:spPr>
        <p:txBody>
          <a:bodyPr/>
          <a:lstStyle/>
          <a:p>
            <a:pPr>
              <a:buClr>
                <a:srgbClr val="000000"/>
              </a:buClr>
              <a:buFont typeface="Arial"/>
              <a:buNone/>
            </a:pPr>
            <a:fld id="{C6539446-6953-447E-A4E3-E7CFBF870046}" type="slidenum">
              <a:rPr lang="en-US" sz="1400" kern="0" smtClean="0">
                <a:solidFill>
                  <a:srgbClr val="000000"/>
                </a:solidFill>
                <a:latin typeface="Arial"/>
                <a:cs typeface="Arial"/>
                <a:sym typeface="Arial"/>
              </a:rPr>
              <a:pPr>
                <a:buClr>
                  <a:srgbClr val="000000"/>
                </a:buClr>
                <a:buFont typeface="Arial"/>
                <a:buNone/>
              </a:pPr>
              <a:t>29</a:t>
            </a:fld>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392745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112268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185875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265901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24400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155791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284285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701800"/>
            <a:ext cx="74848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7200" b="0">
                <a:solidFill>
                  <a:schemeClr val="dk2"/>
                </a:solidFill>
              </a:defRPr>
            </a:lvl1pPr>
            <a:lvl2pPr lvl="1">
              <a:spcBef>
                <a:spcPts val="0"/>
              </a:spcBef>
              <a:spcAft>
                <a:spcPts val="0"/>
              </a:spcAft>
              <a:buClr>
                <a:schemeClr val="dk2"/>
              </a:buClr>
              <a:buSzPts val="5400"/>
              <a:buNone/>
              <a:defRPr sz="7200" b="0">
                <a:solidFill>
                  <a:schemeClr val="dk2"/>
                </a:solidFill>
              </a:defRPr>
            </a:lvl2pPr>
            <a:lvl3pPr lvl="2">
              <a:spcBef>
                <a:spcPts val="0"/>
              </a:spcBef>
              <a:spcAft>
                <a:spcPts val="0"/>
              </a:spcAft>
              <a:buClr>
                <a:schemeClr val="dk2"/>
              </a:buClr>
              <a:buSzPts val="5400"/>
              <a:buNone/>
              <a:defRPr sz="7200" b="0">
                <a:solidFill>
                  <a:schemeClr val="dk2"/>
                </a:solidFill>
              </a:defRPr>
            </a:lvl3pPr>
            <a:lvl4pPr lvl="3">
              <a:spcBef>
                <a:spcPts val="0"/>
              </a:spcBef>
              <a:spcAft>
                <a:spcPts val="0"/>
              </a:spcAft>
              <a:buClr>
                <a:schemeClr val="dk2"/>
              </a:buClr>
              <a:buSzPts val="5400"/>
              <a:buNone/>
              <a:defRPr sz="7200" b="0">
                <a:solidFill>
                  <a:schemeClr val="dk2"/>
                </a:solidFill>
              </a:defRPr>
            </a:lvl4pPr>
            <a:lvl5pPr lvl="4">
              <a:spcBef>
                <a:spcPts val="0"/>
              </a:spcBef>
              <a:spcAft>
                <a:spcPts val="0"/>
              </a:spcAft>
              <a:buClr>
                <a:schemeClr val="dk2"/>
              </a:buClr>
              <a:buSzPts val="5400"/>
              <a:buNone/>
              <a:defRPr sz="7200" b="0">
                <a:solidFill>
                  <a:schemeClr val="dk2"/>
                </a:solidFill>
              </a:defRPr>
            </a:lvl5pPr>
            <a:lvl6pPr lvl="5">
              <a:spcBef>
                <a:spcPts val="0"/>
              </a:spcBef>
              <a:spcAft>
                <a:spcPts val="0"/>
              </a:spcAft>
              <a:buClr>
                <a:schemeClr val="dk2"/>
              </a:buClr>
              <a:buSzPts val="5400"/>
              <a:buNone/>
              <a:defRPr sz="7200" b="0">
                <a:solidFill>
                  <a:schemeClr val="dk2"/>
                </a:solidFill>
              </a:defRPr>
            </a:lvl6pPr>
            <a:lvl7pPr lvl="6">
              <a:spcBef>
                <a:spcPts val="0"/>
              </a:spcBef>
              <a:spcAft>
                <a:spcPts val="0"/>
              </a:spcAft>
              <a:buClr>
                <a:schemeClr val="dk2"/>
              </a:buClr>
              <a:buSzPts val="5400"/>
              <a:buNone/>
              <a:defRPr sz="7200" b="0">
                <a:solidFill>
                  <a:schemeClr val="dk2"/>
                </a:solidFill>
              </a:defRPr>
            </a:lvl7pPr>
            <a:lvl8pPr lvl="7">
              <a:spcBef>
                <a:spcPts val="0"/>
              </a:spcBef>
              <a:spcAft>
                <a:spcPts val="0"/>
              </a:spcAft>
              <a:buClr>
                <a:schemeClr val="dk2"/>
              </a:buClr>
              <a:buSzPts val="5400"/>
              <a:buNone/>
              <a:defRPr sz="7200" b="0">
                <a:solidFill>
                  <a:schemeClr val="dk2"/>
                </a:solidFill>
              </a:defRPr>
            </a:lvl8pPr>
            <a:lvl9pPr lvl="8">
              <a:spcBef>
                <a:spcPts val="0"/>
              </a:spcBef>
              <a:spcAft>
                <a:spcPts val="0"/>
              </a:spcAft>
              <a:buClr>
                <a:schemeClr val="dk2"/>
              </a:buClr>
              <a:buSzPts val="5400"/>
              <a:buNone/>
              <a:defRPr sz="7200" b="0">
                <a:solidFill>
                  <a:schemeClr val="dk2"/>
                </a:solidFill>
              </a:defRPr>
            </a:lvl9pPr>
          </a:lstStyle>
          <a:p>
            <a:endParaRPr/>
          </a:p>
        </p:txBody>
      </p:sp>
      <p:sp>
        <p:nvSpPr>
          <p:cNvPr id="44" name="Google Shape;4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2026154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cxnSp>
        <p:nvCxnSpPr>
          <p:cNvPr id="47" name="Google Shape;47;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9" name="Google Shape;49;p9"/>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a:solidFill>
                  <a:srgbClr val="FFFFFF"/>
                </a:solidFill>
              </a:rPr>
              <a:pPr/>
              <a:t>‹#›</a:t>
            </a:fld>
            <a:endParaRPr dirty="0">
              <a:solidFill>
                <a:srgbClr val="FFFFFF"/>
              </a:solidFill>
            </a:endParaRPr>
          </a:p>
        </p:txBody>
      </p:sp>
    </p:spTree>
    <p:extLst>
      <p:ext uri="{BB962C8B-B14F-4D97-AF65-F5344CB8AC3E}">
        <p14:creationId xmlns:p14="http://schemas.microsoft.com/office/powerpoint/2010/main" val="2619685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314673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10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57" name="Google Shape;57;p11"/>
          <p:cNvSpPr txBox="1">
            <a:spLocks noGrp="1"/>
          </p:cNvSpPr>
          <p:nvPr>
            <p:ph type="title" hasCustomPrompt="1"/>
          </p:nvPr>
        </p:nvSpPr>
        <p:spPr>
          <a:xfrm>
            <a:off x="415600" y="1739800"/>
            <a:ext cx="11360800" cy="205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7333">
                <a:solidFill>
                  <a:schemeClr val="accent3"/>
                </a:solidFill>
              </a:defRPr>
            </a:lvl1pPr>
            <a:lvl2pPr lvl="1" algn="ctr">
              <a:spcBef>
                <a:spcPts val="0"/>
              </a:spcBef>
              <a:spcAft>
                <a:spcPts val="0"/>
              </a:spcAft>
              <a:buClr>
                <a:schemeClr val="accent3"/>
              </a:buClr>
              <a:buSzPts val="13000"/>
              <a:buNone/>
              <a:defRPr sz="17333">
                <a:solidFill>
                  <a:schemeClr val="accent3"/>
                </a:solidFill>
              </a:defRPr>
            </a:lvl2pPr>
            <a:lvl3pPr lvl="2" algn="ctr">
              <a:spcBef>
                <a:spcPts val="0"/>
              </a:spcBef>
              <a:spcAft>
                <a:spcPts val="0"/>
              </a:spcAft>
              <a:buClr>
                <a:schemeClr val="accent3"/>
              </a:buClr>
              <a:buSzPts val="13000"/>
              <a:buNone/>
              <a:defRPr sz="17333">
                <a:solidFill>
                  <a:schemeClr val="accent3"/>
                </a:solidFill>
              </a:defRPr>
            </a:lvl3pPr>
            <a:lvl4pPr lvl="3" algn="ctr">
              <a:spcBef>
                <a:spcPts val="0"/>
              </a:spcBef>
              <a:spcAft>
                <a:spcPts val="0"/>
              </a:spcAft>
              <a:buClr>
                <a:schemeClr val="accent3"/>
              </a:buClr>
              <a:buSzPts val="13000"/>
              <a:buNone/>
              <a:defRPr sz="17333">
                <a:solidFill>
                  <a:schemeClr val="accent3"/>
                </a:solidFill>
              </a:defRPr>
            </a:lvl4pPr>
            <a:lvl5pPr lvl="4" algn="ctr">
              <a:spcBef>
                <a:spcPts val="0"/>
              </a:spcBef>
              <a:spcAft>
                <a:spcPts val="0"/>
              </a:spcAft>
              <a:buClr>
                <a:schemeClr val="accent3"/>
              </a:buClr>
              <a:buSzPts val="13000"/>
              <a:buNone/>
              <a:defRPr sz="17333">
                <a:solidFill>
                  <a:schemeClr val="accent3"/>
                </a:solidFill>
              </a:defRPr>
            </a:lvl5pPr>
            <a:lvl6pPr lvl="5" algn="ctr">
              <a:spcBef>
                <a:spcPts val="0"/>
              </a:spcBef>
              <a:spcAft>
                <a:spcPts val="0"/>
              </a:spcAft>
              <a:buClr>
                <a:schemeClr val="accent3"/>
              </a:buClr>
              <a:buSzPts val="13000"/>
              <a:buNone/>
              <a:defRPr sz="17333">
                <a:solidFill>
                  <a:schemeClr val="accent3"/>
                </a:solidFill>
              </a:defRPr>
            </a:lvl6pPr>
            <a:lvl7pPr lvl="6" algn="ctr">
              <a:spcBef>
                <a:spcPts val="0"/>
              </a:spcBef>
              <a:spcAft>
                <a:spcPts val="0"/>
              </a:spcAft>
              <a:buClr>
                <a:schemeClr val="accent3"/>
              </a:buClr>
              <a:buSzPts val="13000"/>
              <a:buNone/>
              <a:defRPr sz="17333">
                <a:solidFill>
                  <a:schemeClr val="accent3"/>
                </a:solidFill>
              </a:defRPr>
            </a:lvl7pPr>
            <a:lvl8pPr lvl="7" algn="ctr">
              <a:spcBef>
                <a:spcPts val="0"/>
              </a:spcBef>
              <a:spcAft>
                <a:spcPts val="0"/>
              </a:spcAft>
              <a:buClr>
                <a:schemeClr val="accent3"/>
              </a:buClr>
              <a:buSzPts val="13000"/>
              <a:buNone/>
              <a:defRPr sz="17333">
                <a:solidFill>
                  <a:schemeClr val="accent3"/>
                </a:solidFill>
              </a:defRPr>
            </a:lvl8pPr>
            <a:lvl9pPr lvl="8" algn="ctr">
              <a:spcBef>
                <a:spcPts val="0"/>
              </a:spcBef>
              <a:spcAft>
                <a:spcPts val="0"/>
              </a:spcAft>
              <a:buClr>
                <a:schemeClr val="accent3"/>
              </a:buClr>
              <a:buSzPts val="13000"/>
              <a:buNone/>
              <a:defRPr sz="17333">
                <a:solidFill>
                  <a:schemeClr val="accent3"/>
                </a:solidFill>
              </a:defRPr>
            </a:lvl9pPr>
          </a:lstStyle>
          <a:p>
            <a:r>
              <a:t>xx%</a:t>
            </a:r>
          </a:p>
        </p:txBody>
      </p:sp>
      <p:sp>
        <p:nvSpPr>
          <p:cNvPr id="58" name="Google Shape;58;p11"/>
          <p:cNvSpPr txBox="1">
            <a:spLocks noGrp="1"/>
          </p:cNvSpPr>
          <p:nvPr>
            <p:ph type="body" idx="1"/>
          </p:nvPr>
        </p:nvSpPr>
        <p:spPr>
          <a:xfrm>
            <a:off x="415600" y="3994200"/>
            <a:ext cx="11360800" cy="14288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742749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173152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2833636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a:xfrm>
            <a:off x="1341120" y="6601968"/>
            <a:ext cx="7159752" cy="237744"/>
          </a:xfrm>
          <a:prstGeom prst="rect">
            <a:avLst/>
          </a:prstGeom>
        </p:spPr>
        <p:txBody>
          <a:bodyPr/>
          <a:lstStyle/>
          <a:p>
            <a:pPr>
              <a:buClr>
                <a:srgbClr val="000000"/>
              </a:buClr>
              <a:buFont typeface="Arial"/>
              <a:buNone/>
            </a:pPr>
            <a:r>
              <a:rPr lang="en-US" sz="1867" kern="0" dirty="0">
                <a:solidFill>
                  <a:srgbClr val="000000"/>
                </a:solidFill>
                <a:cs typeface="Arial"/>
                <a:sym typeface="Arial"/>
              </a:rPr>
              <a:t>Add a footer</a:t>
            </a:r>
            <a:endParaRPr sz="1867" kern="0" dirty="0">
              <a:solidFill>
                <a:srgbClr val="000000"/>
              </a:solidFill>
              <a:cs typeface="Arial"/>
              <a:sym typeface="Arial"/>
            </a:endParaRPr>
          </a:p>
        </p:txBody>
      </p:sp>
      <p:sp>
        <p:nvSpPr>
          <p:cNvPr id="3" name="Date Placeholder 2"/>
          <p:cNvSpPr>
            <a:spLocks noGrp="1"/>
          </p:cNvSpPr>
          <p:nvPr>
            <p:ph type="dt" sz="half" idx="10"/>
          </p:nvPr>
        </p:nvSpPr>
        <p:spPr>
          <a:xfrm>
            <a:off x="8875776" y="6601968"/>
            <a:ext cx="960120" cy="237744"/>
          </a:xfrm>
          <a:prstGeom prst="rect">
            <a:avLst/>
          </a:prstGeom>
        </p:spPr>
        <p:txBody>
          <a:bodyPr/>
          <a:lstStyle/>
          <a:p>
            <a:pPr>
              <a:buClr>
                <a:srgbClr val="000000"/>
              </a:buClr>
              <a:buFont typeface="Arial"/>
              <a:buNone/>
            </a:pPr>
            <a:fld id="{081AC896-7C9B-4129-8961-5046195AA4B9}" type="datetime1">
              <a:rPr lang="en-US" sz="1867" kern="0" smtClean="0">
                <a:solidFill>
                  <a:srgbClr val="000000"/>
                </a:solidFill>
                <a:cs typeface="Arial"/>
                <a:sym typeface="Arial"/>
              </a:rPr>
              <a:pPr>
                <a:buClr>
                  <a:srgbClr val="000000"/>
                </a:buClr>
                <a:buFont typeface="Arial"/>
                <a:buNone/>
              </a:pPr>
              <a:t>6/9/2021</a:t>
            </a:fld>
            <a:endParaRPr sz="1867" kern="0" dirty="0">
              <a:solidFill>
                <a:srgbClr val="000000"/>
              </a:solidFill>
              <a:cs typeface="Arial"/>
              <a:sym typeface="Arial"/>
            </a:endParaRPr>
          </a:p>
        </p:txBody>
      </p:sp>
      <p:sp>
        <p:nvSpPr>
          <p:cNvPr id="5" name="Slide Number Placeholder 4"/>
          <p:cNvSpPr>
            <a:spLocks noGrp="1"/>
          </p:cNvSpPr>
          <p:nvPr>
            <p:ph type="sldNum" sz="quarter" idx="12"/>
          </p:nvPr>
        </p:nvSpPr>
        <p:spPr/>
        <p:txBody>
          <a:bodyPr/>
          <a:lstStyle/>
          <a:p>
            <a:fld id="{4FAB73BC-B049-4115-A692-8D63A059BFB8}" type="slidenum">
              <a:rPr>
                <a:solidFill>
                  <a:srgbClr val="695D46"/>
                </a:solidFill>
              </a:rPr>
              <a:pPr/>
              <a:t>‹#›</a:t>
            </a:fld>
            <a:endParaRPr dirty="0">
              <a:solidFill>
                <a:srgbClr val="695D46"/>
              </a:solidFill>
            </a:endParaRPr>
          </a:p>
        </p:txBody>
      </p:sp>
    </p:spTree>
    <p:extLst>
      <p:ext uri="{BB962C8B-B14F-4D97-AF65-F5344CB8AC3E}">
        <p14:creationId xmlns:p14="http://schemas.microsoft.com/office/powerpoint/2010/main" val="4376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640905" y="321037"/>
            <a:ext cx="10910187" cy="77976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700"/>
              <a:buNone/>
              <a:defRPr sz="5067" b="0" i="0">
                <a:solidFill>
                  <a:srgbClr val="FFFFFA"/>
                </a:solidFill>
                <a:latin typeface="Arial"/>
                <a:ea typeface="Arial"/>
                <a:cs typeface="Arial"/>
                <a:sym typeface="Aria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9" name="Google Shape;59;p14"/>
          <p:cNvSpPr txBox="1">
            <a:spLocks noGrp="1"/>
          </p:cNvSpPr>
          <p:nvPr>
            <p:ph type="body" idx="1"/>
          </p:nvPr>
        </p:nvSpPr>
        <p:spPr>
          <a:xfrm>
            <a:off x="609600" y="1577340"/>
            <a:ext cx="10972800" cy="138499"/>
          </a:xfrm>
          <a:prstGeom prst="rect">
            <a:avLst/>
          </a:prstGeom>
          <a:noFill/>
          <a:ln>
            <a:noFill/>
          </a:ln>
        </p:spPr>
        <p:txBody>
          <a:bodyPr spcFirstLastPara="1" wrap="square" lIns="0" tIns="0" rIns="0" bIns="0" anchor="t" anchorCtr="0">
            <a:spAutoFit/>
          </a:bodyPr>
          <a:lstStyle>
            <a:lvl1pPr marL="609585" lvl="0" indent="-304792" algn="l">
              <a:spcBef>
                <a:spcPts val="0"/>
              </a:spcBef>
              <a:spcAft>
                <a:spcPts val="0"/>
              </a:spcAft>
              <a:buSzPts val="700"/>
              <a:buNone/>
              <a:defRPr/>
            </a:lvl1pPr>
            <a:lvl2pPr marL="1219170" lvl="1" indent="-304792" algn="l">
              <a:spcBef>
                <a:spcPts val="0"/>
              </a:spcBef>
              <a:spcAft>
                <a:spcPts val="0"/>
              </a:spcAft>
              <a:buSzPts val="700"/>
              <a:buNone/>
              <a:defRPr/>
            </a:lvl2pPr>
            <a:lvl3pPr marL="1828754" lvl="2" indent="-304792" algn="l">
              <a:spcBef>
                <a:spcPts val="0"/>
              </a:spcBef>
              <a:spcAft>
                <a:spcPts val="0"/>
              </a:spcAft>
              <a:buSzPts val="700"/>
              <a:buNone/>
              <a:defRPr/>
            </a:lvl3pPr>
            <a:lvl4pPr marL="2438339" lvl="3" indent="-304792" algn="l">
              <a:spcBef>
                <a:spcPts val="0"/>
              </a:spcBef>
              <a:spcAft>
                <a:spcPts val="0"/>
              </a:spcAft>
              <a:buSzPts val="700"/>
              <a:buNone/>
              <a:defRPr/>
            </a:lvl4pPr>
            <a:lvl5pPr marL="3047924" lvl="4" indent="-304792" algn="l">
              <a:spcBef>
                <a:spcPts val="0"/>
              </a:spcBef>
              <a:spcAft>
                <a:spcPts val="0"/>
              </a:spcAft>
              <a:buSzPts val="700"/>
              <a:buNone/>
              <a:defRPr/>
            </a:lvl5pPr>
            <a:lvl6pPr marL="3657509" lvl="5" indent="-304792" algn="l">
              <a:spcBef>
                <a:spcPts val="0"/>
              </a:spcBef>
              <a:spcAft>
                <a:spcPts val="0"/>
              </a:spcAft>
              <a:buSzPts val="700"/>
              <a:buNone/>
              <a:defRPr/>
            </a:lvl6pPr>
            <a:lvl7pPr marL="4267093" lvl="6" indent="-304792" algn="l">
              <a:spcBef>
                <a:spcPts val="0"/>
              </a:spcBef>
              <a:spcAft>
                <a:spcPts val="0"/>
              </a:spcAft>
              <a:buSzPts val="700"/>
              <a:buNone/>
              <a:defRPr/>
            </a:lvl7pPr>
            <a:lvl8pPr marL="4876678" lvl="7" indent="-304792" algn="l">
              <a:spcBef>
                <a:spcPts val="0"/>
              </a:spcBef>
              <a:spcAft>
                <a:spcPts val="0"/>
              </a:spcAft>
              <a:buSzPts val="700"/>
              <a:buNone/>
              <a:defRPr/>
            </a:lvl8pPr>
            <a:lvl9pPr marL="5486263" lvl="8" indent="-304792" algn="l">
              <a:spcBef>
                <a:spcPts val="0"/>
              </a:spcBef>
              <a:spcAft>
                <a:spcPts val="0"/>
              </a:spcAft>
              <a:buSzPts val="700"/>
              <a:buNone/>
              <a:defRPr/>
            </a:lvl9pPr>
          </a:lstStyle>
          <a:p>
            <a:endParaRPr/>
          </a:p>
        </p:txBody>
      </p:sp>
      <p:sp>
        <p:nvSpPr>
          <p:cNvPr id="60" name="Google Shape;60;p14"/>
          <p:cNvSpPr txBox="1">
            <a:spLocks noGrp="1"/>
          </p:cNvSpPr>
          <p:nvPr>
            <p:ph type="ftr" idx="11"/>
          </p:nvPr>
        </p:nvSpPr>
        <p:spPr>
          <a:xfrm>
            <a:off x="4145280" y="6377941"/>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dirty="0"/>
          </a:p>
        </p:txBody>
      </p:sp>
      <p:sp>
        <p:nvSpPr>
          <p:cNvPr id="61" name="Google Shape;61;p14"/>
          <p:cNvSpPr txBox="1">
            <a:spLocks noGrp="1"/>
          </p:cNvSpPr>
          <p:nvPr>
            <p:ph type="dt" idx="10"/>
          </p:nvPr>
        </p:nvSpPr>
        <p:spPr>
          <a:xfrm>
            <a:off x="609600" y="6377941"/>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dirty="0"/>
          </a:p>
        </p:txBody>
      </p:sp>
      <p:sp>
        <p:nvSpPr>
          <p:cNvPr id="62" name="Google Shape;62;p14"/>
          <p:cNvSpPr txBox="1">
            <a:spLocks noGrp="1"/>
          </p:cNvSpPr>
          <p:nvPr>
            <p:ph type="sldNum" idx="12"/>
          </p:nvPr>
        </p:nvSpPr>
        <p:spPr>
          <a:xfrm>
            <a:off x="8778240" y="6377941"/>
            <a:ext cx="2804160" cy="184666"/>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a:pPr/>
              <a:t>‹#›</a:t>
            </a:fld>
            <a:endParaRPr dirty="0"/>
          </a:p>
        </p:txBody>
      </p:sp>
    </p:spTree>
    <p:extLst>
      <p:ext uri="{BB962C8B-B14F-4D97-AF65-F5344CB8AC3E}">
        <p14:creationId xmlns:p14="http://schemas.microsoft.com/office/powerpoint/2010/main" val="3110614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914400" y="2125981"/>
            <a:ext cx="10363200" cy="5847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7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5" name="Google Shape;65;p15"/>
          <p:cNvSpPr txBox="1">
            <a:spLocks noGrp="1"/>
          </p:cNvSpPr>
          <p:nvPr>
            <p:ph type="subTitle" idx="1"/>
          </p:nvPr>
        </p:nvSpPr>
        <p:spPr>
          <a:xfrm>
            <a:off x="1828800" y="3840481"/>
            <a:ext cx="8534400" cy="1384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6" name="Google Shape;66;p15"/>
          <p:cNvSpPr txBox="1">
            <a:spLocks noGrp="1"/>
          </p:cNvSpPr>
          <p:nvPr>
            <p:ph type="ftr" idx="11"/>
          </p:nvPr>
        </p:nvSpPr>
        <p:spPr>
          <a:xfrm>
            <a:off x="4145280" y="6377941"/>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dirty="0"/>
          </a:p>
        </p:txBody>
      </p:sp>
      <p:sp>
        <p:nvSpPr>
          <p:cNvPr id="67" name="Google Shape;67;p15"/>
          <p:cNvSpPr txBox="1">
            <a:spLocks noGrp="1"/>
          </p:cNvSpPr>
          <p:nvPr>
            <p:ph type="dt" idx="10"/>
          </p:nvPr>
        </p:nvSpPr>
        <p:spPr>
          <a:xfrm>
            <a:off x="609600" y="6377941"/>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dirty="0"/>
          </a:p>
        </p:txBody>
      </p:sp>
      <p:sp>
        <p:nvSpPr>
          <p:cNvPr id="68" name="Google Shape;68;p15"/>
          <p:cNvSpPr txBox="1">
            <a:spLocks noGrp="1"/>
          </p:cNvSpPr>
          <p:nvPr>
            <p:ph type="sldNum" idx="12"/>
          </p:nvPr>
        </p:nvSpPr>
        <p:spPr>
          <a:xfrm>
            <a:off x="8778240" y="6377941"/>
            <a:ext cx="2804160" cy="184666"/>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a:pPr/>
              <a:t>‹#›</a:t>
            </a:fld>
            <a:endParaRPr dirty="0"/>
          </a:p>
        </p:txBody>
      </p:sp>
    </p:spTree>
    <p:extLst>
      <p:ext uri="{BB962C8B-B14F-4D97-AF65-F5344CB8AC3E}">
        <p14:creationId xmlns:p14="http://schemas.microsoft.com/office/powerpoint/2010/main" val="64430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40905" y="321037"/>
            <a:ext cx="10910187" cy="77976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700"/>
              <a:buNone/>
              <a:defRPr sz="5067" b="0" i="0">
                <a:solidFill>
                  <a:srgbClr val="FFFFFA"/>
                </a:solidFill>
                <a:latin typeface="Arial"/>
                <a:ea typeface="Arial"/>
                <a:cs typeface="Arial"/>
                <a:sym typeface="Aria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1" name="Google Shape;71;p16"/>
          <p:cNvSpPr txBox="1">
            <a:spLocks noGrp="1"/>
          </p:cNvSpPr>
          <p:nvPr>
            <p:ph type="body" idx="1"/>
          </p:nvPr>
        </p:nvSpPr>
        <p:spPr>
          <a:xfrm>
            <a:off x="609600" y="1577340"/>
            <a:ext cx="5303520" cy="138499"/>
          </a:xfrm>
          <a:prstGeom prst="rect">
            <a:avLst/>
          </a:prstGeom>
          <a:noFill/>
          <a:ln>
            <a:noFill/>
          </a:ln>
        </p:spPr>
        <p:txBody>
          <a:bodyPr spcFirstLastPara="1" wrap="square" lIns="0" tIns="0" rIns="0" bIns="0" anchor="t" anchorCtr="0">
            <a:spAutoFit/>
          </a:bodyPr>
          <a:lstStyle>
            <a:lvl1pPr marL="609585" lvl="0" indent="-304792" algn="l">
              <a:spcBef>
                <a:spcPts val="0"/>
              </a:spcBef>
              <a:spcAft>
                <a:spcPts val="0"/>
              </a:spcAft>
              <a:buSzPts val="700"/>
              <a:buNone/>
              <a:defRPr/>
            </a:lvl1pPr>
            <a:lvl2pPr marL="1219170" lvl="1" indent="-304792" algn="l">
              <a:spcBef>
                <a:spcPts val="0"/>
              </a:spcBef>
              <a:spcAft>
                <a:spcPts val="0"/>
              </a:spcAft>
              <a:buSzPts val="700"/>
              <a:buNone/>
              <a:defRPr/>
            </a:lvl2pPr>
            <a:lvl3pPr marL="1828754" lvl="2" indent="-304792" algn="l">
              <a:spcBef>
                <a:spcPts val="0"/>
              </a:spcBef>
              <a:spcAft>
                <a:spcPts val="0"/>
              </a:spcAft>
              <a:buSzPts val="700"/>
              <a:buNone/>
              <a:defRPr/>
            </a:lvl3pPr>
            <a:lvl4pPr marL="2438339" lvl="3" indent="-304792" algn="l">
              <a:spcBef>
                <a:spcPts val="0"/>
              </a:spcBef>
              <a:spcAft>
                <a:spcPts val="0"/>
              </a:spcAft>
              <a:buSzPts val="700"/>
              <a:buNone/>
              <a:defRPr/>
            </a:lvl4pPr>
            <a:lvl5pPr marL="3047924" lvl="4" indent="-304792" algn="l">
              <a:spcBef>
                <a:spcPts val="0"/>
              </a:spcBef>
              <a:spcAft>
                <a:spcPts val="0"/>
              </a:spcAft>
              <a:buSzPts val="700"/>
              <a:buNone/>
              <a:defRPr/>
            </a:lvl5pPr>
            <a:lvl6pPr marL="3657509" lvl="5" indent="-304792" algn="l">
              <a:spcBef>
                <a:spcPts val="0"/>
              </a:spcBef>
              <a:spcAft>
                <a:spcPts val="0"/>
              </a:spcAft>
              <a:buSzPts val="700"/>
              <a:buNone/>
              <a:defRPr/>
            </a:lvl6pPr>
            <a:lvl7pPr marL="4267093" lvl="6" indent="-304792" algn="l">
              <a:spcBef>
                <a:spcPts val="0"/>
              </a:spcBef>
              <a:spcAft>
                <a:spcPts val="0"/>
              </a:spcAft>
              <a:buSzPts val="700"/>
              <a:buNone/>
              <a:defRPr/>
            </a:lvl7pPr>
            <a:lvl8pPr marL="4876678" lvl="7" indent="-304792" algn="l">
              <a:spcBef>
                <a:spcPts val="0"/>
              </a:spcBef>
              <a:spcAft>
                <a:spcPts val="0"/>
              </a:spcAft>
              <a:buSzPts val="700"/>
              <a:buNone/>
              <a:defRPr/>
            </a:lvl8pPr>
            <a:lvl9pPr marL="5486263" lvl="8" indent="-304792" algn="l">
              <a:spcBef>
                <a:spcPts val="0"/>
              </a:spcBef>
              <a:spcAft>
                <a:spcPts val="0"/>
              </a:spcAft>
              <a:buSzPts val="700"/>
              <a:buNone/>
              <a:defRPr/>
            </a:lvl9pPr>
          </a:lstStyle>
          <a:p>
            <a:endParaRPr/>
          </a:p>
        </p:txBody>
      </p:sp>
      <p:sp>
        <p:nvSpPr>
          <p:cNvPr id="72" name="Google Shape;72;p16"/>
          <p:cNvSpPr txBox="1">
            <a:spLocks noGrp="1"/>
          </p:cNvSpPr>
          <p:nvPr>
            <p:ph type="body" idx="2"/>
          </p:nvPr>
        </p:nvSpPr>
        <p:spPr>
          <a:xfrm>
            <a:off x="6278880" y="1577340"/>
            <a:ext cx="5303520" cy="138499"/>
          </a:xfrm>
          <a:prstGeom prst="rect">
            <a:avLst/>
          </a:prstGeom>
          <a:noFill/>
          <a:ln>
            <a:noFill/>
          </a:ln>
        </p:spPr>
        <p:txBody>
          <a:bodyPr spcFirstLastPara="1" wrap="square" lIns="0" tIns="0" rIns="0" bIns="0" anchor="t" anchorCtr="0">
            <a:spAutoFit/>
          </a:bodyPr>
          <a:lstStyle>
            <a:lvl1pPr marL="609585" lvl="0" indent="-304792" algn="l">
              <a:spcBef>
                <a:spcPts val="0"/>
              </a:spcBef>
              <a:spcAft>
                <a:spcPts val="0"/>
              </a:spcAft>
              <a:buSzPts val="700"/>
              <a:buNone/>
              <a:defRPr/>
            </a:lvl1pPr>
            <a:lvl2pPr marL="1219170" lvl="1" indent="-304792" algn="l">
              <a:spcBef>
                <a:spcPts val="0"/>
              </a:spcBef>
              <a:spcAft>
                <a:spcPts val="0"/>
              </a:spcAft>
              <a:buSzPts val="700"/>
              <a:buNone/>
              <a:defRPr/>
            </a:lvl2pPr>
            <a:lvl3pPr marL="1828754" lvl="2" indent="-304792" algn="l">
              <a:spcBef>
                <a:spcPts val="0"/>
              </a:spcBef>
              <a:spcAft>
                <a:spcPts val="0"/>
              </a:spcAft>
              <a:buSzPts val="700"/>
              <a:buNone/>
              <a:defRPr/>
            </a:lvl3pPr>
            <a:lvl4pPr marL="2438339" lvl="3" indent="-304792" algn="l">
              <a:spcBef>
                <a:spcPts val="0"/>
              </a:spcBef>
              <a:spcAft>
                <a:spcPts val="0"/>
              </a:spcAft>
              <a:buSzPts val="700"/>
              <a:buNone/>
              <a:defRPr/>
            </a:lvl4pPr>
            <a:lvl5pPr marL="3047924" lvl="4" indent="-304792" algn="l">
              <a:spcBef>
                <a:spcPts val="0"/>
              </a:spcBef>
              <a:spcAft>
                <a:spcPts val="0"/>
              </a:spcAft>
              <a:buSzPts val="700"/>
              <a:buNone/>
              <a:defRPr/>
            </a:lvl5pPr>
            <a:lvl6pPr marL="3657509" lvl="5" indent="-304792" algn="l">
              <a:spcBef>
                <a:spcPts val="0"/>
              </a:spcBef>
              <a:spcAft>
                <a:spcPts val="0"/>
              </a:spcAft>
              <a:buSzPts val="700"/>
              <a:buNone/>
              <a:defRPr/>
            </a:lvl6pPr>
            <a:lvl7pPr marL="4267093" lvl="6" indent="-304792" algn="l">
              <a:spcBef>
                <a:spcPts val="0"/>
              </a:spcBef>
              <a:spcAft>
                <a:spcPts val="0"/>
              </a:spcAft>
              <a:buSzPts val="700"/>
              <a:buNone/>
              <a:defRPr/>
            </a:lvl7pPr>
            <a:lvl8pPr marL="4876678" lvl="7" indent="-304792" algn="l">
              <a:spcBef>
                <a:spcPts val="0"/>
              </a:spcBef>
              <a:spcAft>
                <a:spcPts val="0"/>
              </a:spcAft>
              <a:buSzPts val="700"/>
              <a:buNone/>
              <a:defRPr/>
            </a:lvl8pPr>
            <a:lvl9pPr marL="5486263" lvl="8" indent="-304792" algn="l">
              <a:spcBef>
                <a:spcPts val="0"/>
              </a:spcBef>
              <a:spcAft>
                <a:spcPts val="0"/>
              </a:spcAft>
              <a:buSzPts val="700"/>
              <a:buNone/>
              <a:defRPr/>
            </a:lvl9pPr>
          </a:lstStyle>
          <a:p>
            <a:endParaRPr/>
          </a:p>
        </p:txBody>
      </p:sp>
      <p:sp>
        <p:nvSpPr>
          <p:cNvPr id="73" name="Google Shape;73;p16"/>
          <p:cNvSpPr txBox="1">
            <a:spLocks noGrp="1"/>
          </p:cNvSpPr>
          <p:nvPr>
            <p:ph type="ftr" idx="11"/>
          </p:nvPr>
        </p:nvSpPr>
        <p:spPr>
          <a:xfrm>
            <a:off x="4145280" y="6377941"/>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dirty="0"/>
          </a:p>
        </p:txBody>
      </p:sp>
      <p:sp>
        <p:nvSpPr>
          <p:cNvPr id="74" name="Google Shape;74;p16"/>
          <p:cNvSpPr txBox="1">
            <a:spLocks noGrp="1"/>
          </p:cNvSpPr>
          <p:nvPr>
            <p:ph type="dt" idx="10"/>
          </p:nvPr>
        </p:nvSpPr>
        <p:spPr>
          <a:xfrm>
            <a:off x="609600" y="6377941"/>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dirty="0"/>
          </a:p>
        </p:txBody>
      </p:sp>
      <p:sp>
        <p:nvSpPr>
          <p:cNvPr id="75" name="Google Shape;75;p16"/>
          <p:cNvSpPr txBox="1">
            <a:spLocks noGrp="1"/>
          </p:cNvSpPr>
          <p:nvPr>
            <p:ph type="sldNum" idx="12"/>
          </p:nvPr>
        </p:nvSpPr>
        <p:spPr>
          <a:xfrm>
            <a:off x="8778240" y="6377941"/>
            <a:ext cx="2804160" cy="184666"/>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a:pPr/>
              <a:t>‹#›</a:t>
            </a:fld>
            <a:endParaRPr dirty="0"/>
          </a:p>
        </p:txBody>
      </p:sp>
    </p:spTree>
    <p:extLst>
      <p:ext uri="{BB962C8B-B14F-4D97-AF65-F5344CB8AC3E}">
        <p14:creationId xmlns:p14="http://schemas.microsoft.com/office/powerpoint/2010/main" val="38979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640905" y="321037"/>
            <a:ext cx="10910187" cy="77976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700"/>
              <a:buNone/>
              <a:defRPr sz="5067" b="0" i="0">
                <a:solidFill>
                  <a:srgbClr val="FFFFFA"/>
                </a:solidFill>
                <a:latin typeface="Arial"/>
                <a:ea typeface="Arial"/>
                <a:cs typeface="Arial"/>
                <a:sym typeface="Aria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8" name="Google Shape;78;p17"/>
          <p:cNvSpPr txBox="1">
            <a:spLocks noGrp="1"/>
          </p:cNvSpPr>
          <p:nvPr>
            <p:ph type="ftr" idx="11"/>
          </p:nvPr>
        </p:nvSpPr>
        <p:spPr>
          <a:xfrm>
            <a:off x="4145280" y="6377941"/>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dirty="0"/>
          </a:p>
        </p:txBody>
      </p:sp>
      <p:sp>
        <p:nvSpPr>
          <p:cNvPr id="79" name="Google Shape;79;p17"/>
          <p:cNvSpPr txBox="1">
            <a:spLocks noGrp="1"/>
          </p:cNvSpPr>
          <p:nvPr>
            <p:ph type="dt" idx="10"/>
          </p:nvPr>
        </p:nvSpPr>
        <p:spPr>
          <a:xfrm>
            <a:off x="609600" y="6377941"/>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dirty="0"/>
          </a:p>
        </p:txBody>
      </p:sp>
      <p:sp>
        <p:nvSpPr>
          <p:cNvPr id="80" name="Google Shape;80;p17"/>
          <p:cNvSpPr txBox="1">
            <a:spLocks noGrp="1"/>
          </p:cNvSpPr>
          <p:nvPr>
            <p:ph type="sldNum" idx="12"/>
          </p:nvPr>
        </p:nvSpPr>
        <p:spPr>
          <a:xfrm>
            <a:off x="8778240" y="6377941"/>
            <a:ext cx="2804160" cy="184666"/>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a:pPr/>
              <a:t>‹#›</a:t>
            </a:fld>
            <a:endParaRPr dirty="0"/>
          </a:p>
        </p:txBody>
      </p:sp>
    </p:spTree>
    <p:extLst>
      <p:ext uri="{BB962C8B-B14F-4D97-AF65-F5344CB8AC3E}">
        <p14:creationId xmlns:p14="http://schemas.microsoft.com/office/powerpoint/2010/main" val="523877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1"/>
        <p:cNvGrpSpPr/>
        <p:nvPr/>
      </p:nvGrpSpPr>
      <p:grpSpPr>
        <a:xfrm>
          <a:off x="0" y="0"/>
          <a:ext cx="0" cy="0"/>
          <a:chOff x="0" y="0"/>
          <a:chExt cx="0" cy="0"/>
        </a:xfrm>
      </p:grpSpPr>
      <p:sp>
        <p:nvSpPr>
          <p:cNvPr id="82" name="Google Shape;82;p18"/>
          <p:cNvSpPr txBox="1">
            <a:spLocks noGrp="1"/>
          </p:cNvSpPr>
          <p:nvPr>
            <p:ph type="ftr" idx="11"/>
          </p:nvPr>
        </p:nvSpPr>
        <p:spPr>
          <a:xfrm>
            <a:off x="4145280" y="6377941"/>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dirty="0"/>
          </a:p>
        </p:txBody>
      </p:sp>
      <p:sp>
        <p:nvSpPr>
          <p:cNvPr id="83" name="Google Shape;83;p18"/>
          <p:cNvSpPr txBox="1">
            <a:spLocks noGrp="1"/>
          </p:cNvSpPr>
          <p:nvPr>
            <p:ph type="dt" idx="10"/>
          </p:nvPr>
        </p:nvSpPr>
        <p:spPr>
          <a:xfrm>
            <a:off x="609600" y="6377941"/>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dirty="0"/>
          </a:p>
        </p:txBody>
      </p:sp>
      <p:sp>
        <p:nvSpPr>
          <p:cNvPr id="84" name="Google Shape;84;p18"/>
          <p:cNvSpPr txBox="1">
            <a:spLocks noGrp="1"/>
          </p:cNvSpPr>
          <p:nvPr>
            <p:ph type="sldNum" idx="12"/>
          </p:nvPr>
        </p:nvSpPr>
        <p:spPr>
          <a:xfrm>
            <a:off x="8778240" y="6377941"/>
            <a:ext cx="2804160" cy="184666"/>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a:pPr/>
              <a:t>‹#›</a:t>
            </a:fld>
            <a:endParaRPr dirty="0"/>
          </a:p>
        </p:txBody>
      </p:sp>
    </p:spTree>
    <p:extLst>
      <p:ext uri="{BB962C8B-B14F-4D97-AF65-F5344CB8AC3E}">
        <p14:creationId xmlns:p14="http://schemas.microsoft.com/office/powerpoint/2010/main" val="3259724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1762364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4213637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10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57" name="Google Shape;57;p11"/>
          <p:cNvSpPr txBox="1">
            <a:spLocks noGrp="1"/>
          </p:cNvSpPr>
          <p:nvPr>
            <p:ph type="title" hasCustomPrompt="1"/>
          </p:nvPr>
        </p:nvSpPr>
        <p:spPr>
          <a:xfrm>
            <a:off x="415600" y="1739800"/>
            <a:ext cx="11360800" cy="205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7333">
                <a:solidFill>
                  <a:schemeClr val="accent3"/>
                </a:solidFill>
              </a:defRPr>
            </a:lvl1pPr>
            <a:lvl2pPr lvl="1" algn="ctr">
              <a:spcBef>
                <a:spcPts val="0"/>
              </a:spcBef>
              <a:spcAft>
                <a:spcPts val="0"/>
              </a:spcAft>
              <a:buClr>
                <a:schemeClr val="accent3"/>
              </a:buClr>
              <a:buSzPts val="13000"/>
              <a:buNone/>
              <a:defRPr sz="17333">
                <a:solidFill>
                  <a:schemeClr val="accent3"/>
                </a:solidFill>
              </a:defRPr>
            </a:lvl2pPr>
            <a:lvl3pPr lvl="2" algn="ctr">
              <a:spcBef>
                <a:spcPts val="0"/>
              </a:spcBef>
              <a:spcAft>
                <a:spcPts val="0"/>
              </a:spcAft>
              <a:buClr>
                <a:schemeClr val="accent3"/>
              </a:buClr>
              <a:buSzPts val="13000"/>
              <a:buNone/>
              <a:defRPr sz="17333">
                <a:solidFill>
                  <a:schemeClr val="accent3"/>
                </a:solidFill>
              </a:defRPr>
            </a:lvl3pPr>
            <a:lvl4pPr lvl="3" algn="ctr">
              <a:spcBef>
                <a:spcPts val="0"/>
              </a:spcBef>
              <a:spcAft>
                <a:spcPts val="0"/>
              </a:spcAft>
              <a:buClr>
                <a:schemeClr val="accent3"/>
              </a:buClr>
              <a:buSzPts val="13000"/>
              <a:buNone/>
              <a:defRPr sz="17333">
                <a:solidFill>
                  <a:schemeClr val="accent3"/>
                </a:solidFill>
              </a:defRPr>
            </a:lvl4pPr>
            <a:lvl5pPr lvl="4" algn="ctr">
              <a:spcBef>
                <a:spcPts val="0"/>
              </a:spcBef>
              <a:spcAft>
                <a:spcPts val="0"/>
              </a:spcAft>
              <a:buClr>
                <a:schemeClr val="accent3"/>
              </a:buClr>
              <a:buSzPts val="13000"/>
              <a:buNone/>
              <a:defRPr sz="17333">
                <a:solidFill>
                  <a:schemeClr val="accent3"/>
                </a:solidFill>
              </a:defRPr>
            </a:lvl5pPr>
            <a:lvl6pPr lvl="5" algn="ctr">
              <a:spcBef>
                <a:spcPts val="0"/>
              </a:spcBef>
              <a:spcAft>
                <a:spcPts val="0"/>
              </a:spcAft>
              <a:buClr>
                <a:schemeClr val="accent3"/>
              </a:buClr>
              <a:buSzPts val="13000"/>
              <a:buNone/>
              <a:defRPr sz="17333">
                <a:solidFill>
                  <a:schemeClr val="accent3"/>
                </a:solidFill>
              </a:defRPr>
            </a:lvl6pPr>
            <a:lvl7pPr lvl="6" algn="ctr">
              <a:spcBef>
                <a:spcPts val="0"/>
              </a:spcBef>
              <a:spcAft>
                <a:spcPts val="0"/>
              </a:spcAft>
              <a:buClr>
                <a:schemeClr val="accent3"/>
              </a:buClr>
              <a:buSzPts val="13000"/>
              <a:buNone/>
              <a:defRPr sz="17333">
                <a:solidFill>
                  <a:schemeClr val="accent3"/>
                </a:solidFill>
              </a:defRPr>
            </a:lvl7pPr>
            <a:lvl8pPr lvl="7" algn="ctr">
              <a:spcBef>
                <a:spcPts val="0"/>
              </a:spcBef>
              <a:spcAft>
                <a:spcPts val="0"/>
              </a:spcAft>
              <a:buClr>
                <a:schemeClr val="accent3"/>
              </a:buClr>
              <a:buSzPts val="13000"/>
              <a:buNone/>
              <a:defRPr sz="17333">
                <a:solidFill>
                  <a:schemeClr val="accent3"/>
                </a:solidFill>
              </a:defRPr>
            </a:lvl8pPr>
            <a:lvl9pPr lvl="8" algn="ctr">
              <a:spcBef>
                <a:spcPts val="0"/>
              </a:spcBef>
              <a:spcAft>
                <a:spcPts val="0"/>
              </a:spcAft>
              <a:buClr>
                <a:schemeClr val="accent3"/>
              </a:buClr>
              <a:buSzPts val="13000"/>
              <a:buNone/>
              <a:defRPr sz="17333">
                <a:solidFill>
                  <a:schemeClr val="accent3"/>
                </a:solidFill>
              </a:defRPr>
            </a:lvl9pPr>
          </a:lstStyle>
          <a:p>
            <a:r>
              <a:t>xx%</a:t>
            </a:r>
          </a:p>
        </p:txBody>
      </p:sp>
      <p:sp>
        <p:nvSpPr>
          <p:cNvPr id="58" name="Google Shape;58;p11"/>
          <p:cNvSpPr txBox="1">
            <a:spLocks noGrp="1"/>
          </p:cNvSpPr>
          <p:nvPr>
            <p:ph type="body" idx="1"/>
          </p:nvPr>
        </p:nvSpPr>
        <p:spPr>
          <a:xfrm>
            <a:off x="415600" y="3994200"/>
            <a:ext cx="11360800" cy="14288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2543433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111112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1583268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a:xfrm>
            <a:off x="1341120" y="6601968"/>
            <a:ext cx="7159752" cy="237744"/>
          </a:xfrm>
          <a:prstGeom prst="rect">
            <a:avLst/>
          </a:prstGeom>
        </p:spPr>
        <p:txBody>
          <a:bodyPr/>
          <a:lstStyle/>
          <a:p>
            <a:pPr>
              <a:buClr>
                <a:srgbClr val="000000"/>
              </a:buClr>
              <a:buFont typeface="Arial"/>
              <a:buNone/>
            </a:pPr>
            <a:r>
              <a:rPr lang="en-US" sz="1867" kern="0" dirty="0">
                <a:solidFill>
                  <a:srgbClr val="000000"/>
                </a:solidFill>
                <a:cs typeface="Arial"/>
                <a:sym typeface="Arial"/>
              </a:rPr>
              <a:t>Add a footer</a:t>
            </a:r>
            <a:endParaRPr sz="1867" kern="0" dirty="0">
              <a:solidFill>
                <a:srgbClr val="000000"/>
              </a:solidFill>
              <a:cs typeface="Arial"/>
              <a:sym typeface="Arial"/>
            </a:endParaRPr>
          </a:p>
        </p:txBody>
      </p:sp>
      <p:sp>
        <p:nvSpPr>
          <p:cNvPr id="3" name="Date Placeholder 2"/>
          <p:cNvSpPr>
            <a:spLocks noGrp="1"/>
          </p:cNvSpPr>
          <p:nvPr>
            <p:ph type="dt" sz="half" idx="10"/>
          </p:nvPr>
        </p:nvSpPr>
        <p:spPr>
          <a:xfrm>
            <a:off x="8875776" y="6601968"/>
            <a:ext cx="960120" cy="237744"/>
          </a:xfrm>
          <a:prstGeom prst="rect">
            <a:avLst/>
          </a:prstGeom>
        </p:spPr>
        <p:txBody>
          <a:bodyPr/>
          <a:lstStyle/>
          <a:p>
            <a:pPr>
              <a:buClr>
                <a:srgbClr val="000000"/>
              </a:buClr>
              <a:buFont typeface="Arial"/>
              <a:buNone/>
            </a:pPr>
            <a:fld id="{081AC896-7C9B-4129-8961-5046195AA4B9}" type="datetime1">
              <a:rPr lang="en-US" sz="1867" kern="0" smtClean="0">
                <a:solidFill>
                  <a:srgbClr val="000000"/>
                </a:solidFill>
                <a:cs typeface="Arial"/>
                <a:sym typeface="Arial"/>
              </a:rPr>
              <a:pPr>
                <a:buClr>
                  <a:srgbClr val="000000"/>
                </a:buClr>
                <a:buFont typeface="Arial"/>
                <a:buNone/>
              </a:pPr>
              <a:t>6/9/2021</a:t>
            </a:fld>
            <a:endParaRPr sz="1867" kern="0" dirty="0">
              <a:solidFill>
                <a:srgbClr val="000000"/>
              </a:solidFill>
              <a:cs typeface="Arial"/>
              <a:sym typeface="Arial"/>
            </a:endParaRPr>
          </a:p>
        </p:txBody>
      </p:sp>
      <p:sp>
        <p:nvSpPr>
          <p:cNvPr id="5" name="Slide Number Placeholder 4"/>
          <p:cNvSpPr>
            <a:spLocks noGrp="1"/>
          </p:cNvSpPr>
          <p:nvPr>
            <p:ph type="sldNum" sz="quarter" idx="12"/>
          </p:nvPr>
        </p:nvSpPr>
        <p:spPr/>
        <p:txBody>
          <a:bodyPr/>
          <a:lstStyle/>
          <a:p>
            <a:fld id="{4FAB73BC-B049-4115-A692-8D63A059BFB8}" type="slidenum">
              <a:rPr>
                <a:solidFill>
                  <a:srgbClr val="695D46"/>
                </a:solidFill>
              </a:rPr>
              <a:pPr/>
              <a:t>‹#›</a:t>
            </a:fld>
            <a:endParaRPr dirty="0">
              <a:solidFill>
                <a:srgbClr val="695D46"/>
              </a:solidFill>
            </a:endParaRPr>
          </a:p>
        </p:txBody>
      </p:sp>
    </p:spTree>
    <p:extLst>
      <p:ext uri="{BB962C8B-B14F-4D97-AF65-F5344CB8AC3E}">
        <p14:creationId xmlns:p14="http://schemas.microsoft.com/office/powerpoint/2010/main" val="247190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cxnSp>
        <p:nvCxnSpPr>
          <p:cNvPr id="47" name="Google Shape;47;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9" name="Google Shape;49;p9"/>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a:solidFill>
                  <a:srgbClr val="FFFFFF"/>
                </a:solidFill>
              </a:rPr>
              <a:pPr/>
              <a:t>‹#›</a:t>
            </a:fld>
            <a:endParaRPr dirty="0">
              <a:solidFill>
                <a:srgbClr val="FFFFFF"/>
              </a:solidFill>
            </a:endParaRPr>
          </a:p>
        </p:txBody>
      </p:sp>
    </p:spTree>
    <p:extLst>
      <p:ext uri="{BB962C8B-B14F-4D97-AF65-F5344CB8AC3E}">
        <p14:creationId xmlns:p14="http://schemas.microsoft.com/office/powerpoint/2010/main" val="282267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2927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20771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170790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82745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414379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CBC1E-ED28-4590-AEE6-EB5BC2D26E6E}"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F904E1-2E67-40D3-BA02-75FF6D995537}" type="slidenum">
              <a:rPr lang="en-US" smtClean="0"/>
              <a:t>‹#›</a:t>
            </a:fld>
            <a:endParaRPr lang="en-US" dirty="0"/>
          </a:p>
        </p:txBody>
      </p:sp>
    </p:spTree>
    <p:extLst>
      <p:ext uri="{BB962C8B-B14F-4D97-AF65-F5344CB8AC3E}">
        <p14:creationId xmlns:p14="http://schemas.microsoft.com/office/powerpoint/2010/main" val="92198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CBC1E-ED28-4590-AEE6-EB5BC2D26E6E}" type="datetimeFigureOut">
              <a:rPr lang="en-US" smtClean="0"/>
              <a:t>6/9/2021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904E1-2E67-40D3-BA02-75FF6D995537}" type="slidenum">
              <a:rPr lang="en-US" smtClean="0"/>
              <a:t>‹#›</a:t>
            </a:fld>
            <a:endParaRPr lang="en-US" dirty="0"/>
          </a:p>
        </p:txBody>
      </p:sp>
    </p:spTree>
    <p:extLst>
      <p:ext uri="{BB962C8B-B14F-4D97-AF65-F5344CB8AC3E}">
        <p14:creationId xmlns:p14="http://schemas.microsoft.com/office/powerpoint/2010/main" val="3404216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Open Sans"/>
                <a:ea typeface="Open Sans"/>
                <a:cs typeface="Open Sans"/>
                <a:sym typeface="Open Sans"/>
              </a:defRPr>
            </a:lvl1pPr>
            <a:lvl2pPr lvl="1" algn="r">
              <a:buNone/>
              <a:defRPr sz="1333">
                <a:solidFill>
                  <a:schemeClr val="dk2"/>
                </a:solidFill>
                <a:latin typeface="Open Sans"/>
                <a:ea typeface="Open Sans"/>
                <a:cs typeface="Open Sans"/>
                <a:sym typeface="Open Sans"/>
              </a:defRPr>
            </a:lvl2pPr>
            <a:lvl3pPr lvl="2" algn="r">
              <a:buNone/>
              <a:defRPr sz="1333">
                <a:solidFill>
                  <a:schemeClr val="dk2"/>
                </a:solidFill>
                <a:latin typeface="Open Sans"/>
                <a:ea typeface="Open Sans"/>
                <a:cs typeface="Open Sans"/>
                <a:sym typeface="Open Sans"/>
              </a:defRPr>
            </a:lvl3pPr>
            <a:lvl4pPr lvl="3" algn="r">
              <a:buNone/>
              <a:defRPr sz="1333">
                <a:solidFill>
                  <a:schemeClr val="dk2"/>
                </a:solidFill>
                <a:latin typeface="Open Sans"/>
                <a:ea typeface="Open Sans"/>
                <a:cs typeface="Open Sans"/>
                <a:sym typeface="Open Sans"/>
              </a:defRPr>
            </a:lvl4pPr>
            <a:lvl5pPr lvl="4" algn="r">
              <a:buNone/>
              <a:defRPr sz="1333">
                <a:solidFill>
                  <a:schemeClr val="dk2"/>
                </a:solidFill>
                <a:latin typeface="Open Sans"/>
                <a:ea typeface="Open Sans"/>
                <a:cs typeface="Open Sans"/>
                <a:sym typeface="Open Sans"/>
              </a:defRPr>
            </a:lvl5pPr>
            <a:lvl6pPr lvl="5" algn="r">
              <a:buNone/>
              <a:defRPr sz="1333">
                <a:solidFill>
                  <a:schemeClr val="dk2"/>
                </a:solidFill>
                <a:latin typeface="Open Sans"/>
                <a:ea typeface="Open Sans"/>
                <a:cs typeface="Open Sans"/>
                <a:sym typeface="Open Sans"/>
              </a:defRPr>
            </a:lvl6pPr>
            <a:lvl7pPr lvl="6" algn="r">
              <a:buNone/>
              <a:defRPr sz="1333">
                <a:solidFill>
                  <a:schemeClr val="dk2"/>
                </a:solidFill>
                <a:latin typeface="Open Sans"/>
                <a:ea typeface="Open Sans"/>
                <a:cs typeface="Open Sans"/>
                <a:sym typeface="Open Sans"/>
              </a:defRPr>
            </a:lvl7pPr>
            <a:lvl8pPr lvl="7" algn="r">
              <a:buNone/>
              <a:defRPr sz="1333">
                <a:solidFill>
                  <a:schemeClr val="dk2"/>
                </a:solidFill>
                <a:latin typeface="Open Sans"/>
                <a:ea typeface="Open Sans"/>
                <a:cs typeface="Open Sans"/>
                <a:sym typeface="Open Sans"/>
              </a:defRPr>
            </a:lvl8pPr>
            <a:lvl9pPr lvl="8" algn="r">
              <a:buNone/>
              <a:defRPr sz="1333">
                <a:solidFill>
                  <a:schemeClr val="dk2"/>
                </a:solidFill>
                <a:latin typeface="Open Sans"/>
                <a:ea typeface="Open Sans"/>
                <a:cs typeface="Open Sans"/>
                <a:sym typeface="Open Sans"/>
              </a:defRPr>
            </a:lvl9pPr>
          </a:lstStyle>
          <a:p>
            <a:pPr>
              <a:buClr>
                <a:srgbClr val="000000"/>
              </a:buClr>
              <a:buFont typeface="Arial"/>
              <a:buNone/>
            </a:pPr>
            <a:fld id="{00000000-1234-1234-1234-123412341234}" type="slidenum">
              <a:rPr lang="en" kern="0">
                <a:solidFill>
                  <a:srgbClr val="695D46"/>
                </a:solidFill>
              </a:rPr>
              <a:pPr>
                <a:buClr>
                  <a:srgbClr val="000000"/>
                </a:buClr>
                <a:buFont typeface="Arial"/>
                <a:buNone/>
              </a:pPr>
              <a:t>‹#›</a:t>
            </a:fld>
            <a:endParaRPr kern="0" dirty="0">
              <a:solidFill>
                <a:srgbClr val="695D46"/>
              </a:solidFill>
            </a:endParaRPr>
          </a:p>
        </p:txBody>
      </p:sp>
    </p:spTree>
    <p:extLst>
      <p:ext uri="{BB962C8B-B14F-4D97-AF65-F5344CB8AC3E}">
        <p14:creationId xmlns:p14="http://schemas.microsoft.com/office/powerpoint/2010/main" val="328987263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3370861" y="1033133"/>
            <a:ext cx="5615940" cy="0"/>
          </a:xfrm>
          <a:custGeom>
            <a:avLst/>
            <a:gdLst/>
            <a:ahLst/>
            <a:cxnLst/>
            <a:rect l="l" t="t" r="r" b="b"/>
            <a:pathLst>
              <a:path w="8423910" h="120000" extrusionOk="0">
                <a:moveTo>
                  <a:pt x="0" y="0"/>
                </a:moveTo>
                <a:lnTo>
                  <a:pt x="8423387"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buClr>
                <a:srgbClr val="000000"/>
              </a:buClr>
              <a:buFont typeface="Arial"/>
              <a:buNone/>
            </a:pPr>
            <a:endParaRPr sz="1200" kern="0" dirty="0">
              <a:solidFill>
                <a:srgbClr val="000000"/>
              </a:solidFill>
              <a:cs typeface="Arial"/>
              <a:sym typeface="Arial"/>
            </a:endParaRPr>
          </a:p>
        </p:txBody>
      </p:sp>
      <p:sp>
        <p:nvSpPr>
          <p:cNvPr id="52" name="Google Shape;52;p13"/>
          <p:cNvSpPr txBox="1">
            <a:spLocks noGrp="1"/>
          </p:cNvSpPr>
          <p:nvPr>
            <p:ph type="title"/>
          </p:nvPr>
        </p:nvSpPr>
        <p:spPr>
          <a:xfrm>
            <a:off x="640905" y="321037"/>
            <a:ext cx="10910187" cy="58477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700"/>
              <a:buNone/>
              <a:defRPr sz="3800" b="0" i="0" u="none" strike="noStrike" cap="none">
                <a:solidFill>
                  <a:srgbClr val="FFFFFA"/>
                </a:solidFill>
                <a:latin typeface="Arial"/>
                <a:ea typeface="Arial"/>
                <a:cs typeface="Arial"/>
                <a:sym typeface="Arial"/>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3" name="Google Shape;53;p13"/>
          <p:cNvSpPr txBox="1">
            <a:spLocks noGrp="1"/>
          </p:cNvSpPr>
          <p:nvPr>
            <p:ph type="body" idx="1"/>
          </p:nvPr>
        </p:nvSpPr>
        <p:spPr>
          <a:xfrm>
            <a:off x="609600" y="1577340"/>
            <a:ext cx="10972800" cy="1384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700"/>
              <a:buNone/>
              <a:defRPr sz="900" b="0" i="0" u="none" strike="noStrike" cap="none">
                <a:latin typeface="Calibri"/>
                <a:ea typeface="Calibri"/>
                <a:cs typeface="Calibri"/>
                <a:sym typeface="Calibri"/>
              </a:defRPr>
            </a:lvl1pPr>
            <a:lvl2pPr marL="914400" marR="0" lvl="1" indent="-228600" algn="l" rtl="0">
              <a:spcBef>
                <a:spcPts val="0"/>
              </a:spcBef>
              <a:spcAft>
                <a:spcPts val="0"/>
              </a:spcAft>
              <a:buSzPts val="700"/>
              <a:buNone/>
              <a:defRPr sz="900" b="0" i="0" u="none" strike="noStrike" cap="none">
                <a:latin typeface="Calibri"/>
                <a:ea typeface="Calibri"/>
                <a:cs typeface="Calibri"/>
                <a:sym typeface="Calibri"/>
              </a:defRPr>
            </a:lvl2pPr>
            <a:lvl3pPr marL="1371600" marR="0" lvl="2" indent="-228600" algn="l" rtl="0">
              <a:spcBef>
                <a:spcPts val="0"/>
              </a:spcBef>
              <a:spcAft>
                <a:spcPts val="0"/>
              </a:spcAft>
              <a:buSzPts val="700"/>
              <a:buNone/>
              <a:defRPr sz="900" b="0" i="0" u="none" strike="noStrike" cap="none">
                <a:latin typeface="Calibri"/>
                <a:ea typeface="Calibri"/>
                <a:cs typeface="Calibri"/>
                <a:sym typeface="Calibri"/>
              </a:defRPr>
            </a:lvl3pPr>
            <a:lvl4pPr marL="1828800" marR="0" lvl="3" indent="-228600" algn="l" rtl="0">
              <a:spcBef>
                <a:spcPts val="0"/>
              </a:spcBef>
              <a:spcAft>
                <a:spcPts val="0"/>
              </a:spcAft>
              <a:buSzPts val="700"/>
              <a:buNone/>
              <a:defRPr sz="900" b="0" i="0" u="none" strike="noStrike" cap="none">
                <a:latin typeface="Calibri"/>
                <a:ea typeface="Calibri"/>
                <a:cs typeface="Calibri"/>
                <a:sym typeface="Calibri"/>
              </a:defRPr>
            </a:lvl4pPr>
            <a:lvl5pPr marL="2286000" marR="0" lvl="4" indent="-228600" algn="l" rtl="0">
              <a:spcBef>
                <a:spcPts val="0"/>
              </a:spcBef>
              <a:spcAft>
                <a:spcPts val="0"/>
              </a:spcAft>
              <a:buSzPts val="700"/>
              <a:buNone/>
              <a:defRPr sz="900" b="0" i="0" u="none" strike="noStrike" cap="none">
                <a:latin typeface="Calibri"/>
                <a:ea typeface="Calibri"/>
                <a:cs typeface="Calibri"/>
                <a:sym typeface="Calibri"/>
              </a:defRPr>
            </a:lvl5pPr>
            <a:lvl6pPr marL="2743200" marR="0" lvl="5" indent="-228600" algn="l" rtl="0">
              <a:spcBef>
                <a:spcPts val="0"/>
              </a:spcBef>
              <a:spcAft>
                <a:spcPts val="0"/>
              </a:spcAft>
              <a:buSzPts val="700"/>
              <a:buNone/>
              <a:defRPr sz="900" b="0" i="0" u="none" strike="noStrike" cap="none">
                <a:latin typeface="Calibri"/>
                <a:ea typeface="Calibri"/>
                <a:cs typeface="Calibri"/>
                <a:sym typeface="Calibri"/>
              </a:defRPr>
            </a:lvl6pPr>
            <a:lvl7pPr marL="3200400" marR="0" lvl="6" indent="-228600" algn="l" rtl="0">
              <a:spcBef>
                <a:spcPts val="0"/>
              </a:spcBef>
              <a:spcAft>
                <a:spcPts val="0"/>
              </a:spcAft>
              <a:buSzPts val="700"/>
              <a:buNone/>
              <a:defRPr sz="900" b="0" i="0" u="none" strike="noStrike" cap="none">
                <a:latin typeface="Calibri"/>
                <a:ea typeface="Calibri"/>
                <a:cs typeface="Calibri"/>
                <a:sym typeface="Calibri"/>
              </a:defRPr>
            </a:lvl7pPr>
            <a:lvl8pPr marL="3657600" marR="0" lvl="7" indent="-228600" algn="l" rtl="0">
              <a:spcBef>
                <a:spcPts val="0"/>
              </a:spcBef>
              <a:spcAft>
                <a:spcPts val="0"/>
              </a:spcAft>
              <a:buSzPts val="700"/>
              <a:buNone/>
              <a:defRPr sz="900" b="0" i="0" u="none" strike="noStrike" cap="none">
                <a:latin typeface="Calibri"/>
                <a:ea typeface="Calibri"/>
                <a:cs typeface="Calibri"/>
                <a:sym typeface="Calibri"/>
              </a:defRPr>
            </a:lvl8pPr>
            <a:lvl9pPr marL="4114800" marR="0" lvl="8" indent="-228600" algn="l" rtl="0">
              <a:spcBef>
                <a:spcPts val="0"/>
              </a:spcBef>
              <a:spcAft>
                <a:spcPts val="0"/>
              </a:spcAft>
              <a:buSzPts val="700"/>
              <a:buNone/>
              <a:defRPr sz="900" b="0" i="0" u="none" strike="noStrike" cap="none">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145280" y="6377941"/>
            <a:ext cx="3901440" cy="184666"/>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700"/>
              <a:buNone/>
              <a:defRPr sz="1200">
                <a:solidFill>
                  <a:srgbClr val="888888"/>
                </a:solidFill>
              </a:defRPr>
            </a:lvl1pPr>
            <a:lvl2pPr marR="0" lvl="1" algn="l" rtl="0">
              <a:spcBef>
                <a:spcPts val="0"/>
              </a:spcBef>
              <a:spcAft>
                <a:spcPts val="0"/>
              </a:spcAft>
              <a:buSzPts val="700"/>
              <a:buNone/>
              <a:defRPr sz="1200" b="0" i="0" u="none" strike="noStrike" cap="none"/>
            </a:lvl2pPr>
            <a:lvl3pPr marR="0" lvl="2" algn="l" rtl="0">
              <a:spcBef>
                <a:spcPts val="0"/>
              </a:spcBef>
              <a:spcAft>
                <a:spcPts val="0"/>
              </a:spcAft>
              <a:buSzPts val="700"/>
              <a:buNone/>
              <a:defRPr sz="1200" b="0" i="0" u="none" strike="noStrike" cap="none"/>
            </a:lvl3pPr>
            <a:lvl4pPr marR="0" lvl="3" algn="l" rtl="0">
              <a:spcBef>
                <a:spcPts val="0"/>
              </a:spcBef>
              <a:spcAft>
                <a:spcPts val="0"/>
              </a:spcAft>
              <a:buSzPts val="700"/>
              <a:buNone/>
              <a:defRPr sz="1200" b="0" i="0" u="none" strike="noStrike" cap="none"/>
            </a:lvl4pPr>
            <a:lvl5pPr marR="0" lvl="4" algn="l" rtl="0">
              <a:spcBef>
                <a:spcPts val="0"/>
              </a:spcBef>
              <a:spcAft>
                <a:spcPts val="0"/>
              </a:spcAft>
              <a:buSzPts val="700"/>
              <a:buNone/>
              <a:defRPr sz="1200" b="0" i="0" u="none" strike="noStrike" cap="none"/>
            </a:lvl5pPr>
            <a:lvl6pPr marR="0" lvl="5" algn="l" rtl="0">
              <a:spcBef>
                <a:spcPts val="0"/>
              </a:spcBef>
              <a:spcAft>
                <a:spcPts val="0"/>
              </a:spcAft>
              <a:buSzPts val="700"/>
              <a:buNone/>
              <a:defRPr sz="1200" b="0" i="0" u="none" strike="noStrike" cap="none"/>
            </a:lvl6pPr>
            <a:lvl7pPr marR="0" lvl="6" algn="l" rtl="0">
              <a:spcBef>
                <a:spcPts val="0"/>
              </a:spcBef>
              <a:spcAft>
                <a:spcPts val="0"/>
              </a:spcAft>
              <a:buSzPts val="700"/>
              <a:buNone/>
              <a:defRPr sz="1200" b="0" i="0" u="none" strike="noStrike" cap="none"/>
            </a:lvl7pPr>
            <a:lvl8pPr marR="0" lvl="7" algn="l" rtl="0">
              <a:spcBef>
                <a:spcPts val="0"/>
              </a:spcBef>
              <a:spcAft>
                <a:spcPts val="0"/>
              </a:spcAft>
              <a:buSzPts val="700"/>
              <a:buNone/>
              <a:defRPr sz="1200" b="0" i="0" u="none" strike="noStrike" cap="none"/>
            </a:lvl8pPr>
            <a:lvl9pPr marR="0" lvl="8" algn="l" rtl="0">
              <a:spcBef>
                <a:spcPts val="0"/>
              </a:spcBef>
              <a:spcAft>
                <a:spcPts val="0"/>
              </a:spcAft>
              <a:buSzPts val="700"/>
              <a:buNone/>
              <a:defRPr sz="1200" b="0" i="0" u="none" strike="noStrike" cap="none"/>
            </a:lvl9pPr>
          </a:lstStyle>
          <a:p>
            <a:pPr>
              <a:buClr>
                <a:srgbClr val="000000"/>
              </a:buClr>
              <a:buFont typeface="Arial"/>
              <a:buNone/>
            </a:pPr>
            <a:endParaRPr kern="0" dirty="0">
              <a:cs typeface="Arial"/>
              <a:sym typeface="Arial"/>
            </a:endParaRPr>
          </a:p>
        </p:txBody>
      </p:sp>
      <p:sp>
        <p:nvSpPr>
          <p:cNvPr id="55" name="Google Shape;55;p13"/>
          <p:cNvSpPr txBox="1">
            <a:spLocks noGrp="1"/>
          </p:cNvSpPr>
          <p:nvPr>
            <p:ph type="dt" idx="10"/>
          </p:nvPr>
        </p:nvSpPr>
        <p:spPr>
          <a:xfrm>
            <a:off x="609600" y="6377941"/>
            <a:ext cx="2804160" cy="18466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700"/>
              <a:buNone/>
              <a:defRPr sz="1200">
                <a:solidFill>
                  <a:srgbClr val="888888"/>
                </a:solidFill>
              </a:defRPr>
            </a:lvl1pPr>
            <a:lvl2pPr marR="0" lvl="1" algn="l" rtl="0">
              <a:spcBef>
                <a:spcPts val="0"/>
              </a:spcBef>
              <a:spcAft>
                <a:spcPts val="0"/>
              </a:spcAft>
              <a:buSzPts val="700"/>
              <a:buNone/>
              <a:defRPr sz="1200" b="0" i="0" u="none" strike="noStrike" cap="none"/>
            </a:lvl2pPr>
            <a:lvl3pPr marR="0" lvl="2" algn="l" rtl="0">
              <a:spcBef>
                <a:spcPts val="0"/>
              </a:spcBef>
              <a:spcAft>
                <a:spcPts val="0"/>
              </a:spcAft>
              <a:buSzPts val="700"/>
              <a:buNone/>
              <a:defRPr sz="1200" b="0" i="0" u="none" strike="noStrike" cap="none"/>
            </a:lvl3pPr>
            <a:lvl4pPr marR="0" lvl="3" algn="l" rtl="0">
              <a:spcBef>
                <a:spcPts val="0"/>
              </a:spcBef>
              <a:spcAft>
                <a:spcPts val="0"/>
              </a:spcAft>
              <a:buSzPts val="700"/>
              <a:buNone/>
              <a:defRPr sz="1200" b="0" i="0" u="none" strike="noStrike" cap="none"/>
            </a:lvl4pPr>
            <a:lvl5pPr marR="0" lvl="4" algn="l" rtl="0">
              <a:spcBef>
                <a:spcPts val="0"/>
              </a:spcBef>
              <a:spcAft>
                <a:spcPts val="0"/>
              </a:spcAft>
              <a:buSzPts val="700"/>
              <a:buNone/>
              <a:defRPr sz="1200" b="0" i="0" u="none" strike="noStrike" cap="none"/>
            </a:lvl5pPr>
            <a:lvl6pPr marR="0" lvl="5" algn="l" rtl="0">
              <a:spcBef>
                <a:spcPts val="0"/>
              </a:spcBef>
              <a:spcAft>
                <a:spcPts val="0"/>
              </a:spcAft>
              <a:buSzPts val="700"/>
              <a:buNone/>
              <a:defRPr sz="1200" b="0" i="0" u="none" strike="noStrike" cap="none"/>
            </a:lvl6pPr>
            <a:lvl7pPr marR="0" lvl="6" algn="l" rtl="0">
              <a:spcBef>
                <a:spcPts val="0"/>
              </a:spcBef>
              <a:spcAft>
                <a:spcPts val="0"/>
              </a:spcAft>
              <a:buSzPts val="700"/>
              <a:buNone/>
              <a:defRPr sz="1200" b="0" i="0" u="none" strike="noStrike" cap="none"/>
            </a:lvl7pPr>
            <a:lvl8pPr marR="0" lvl="7" algn="l" rtl="0">
              <a:spcBef>
                <a:spcPts val="0"/>
              </a:spcBef>
              <a:spcAft>
                <a:spcPts val="0"/>
              </a:spcAft>
              <a:buSzPts val="700"/>
              <a:buNone/>
              <a:defRPr sz="1200" b="0" i="0" u="none" strike="noStrike" cap="none"/>
            </a:lvl8pPr>
            <a:lvl9pPr marR="0" lvl="8" algn="l" rtl="0">
              <a:spcBef>
                <a:spcPts val="0"/>
              </a:spcBef>
              <a:spcAft>
                <a:spcPts val="0"/>
              </a:spcAft>
              <a:buSzPts val="700"/>
              <a:buNone/>
              <a:defRPr sz="1200" b="0" i="0" u="none" strike="noStrike" cap="none"/>
            </a:lvl9pPr>
          </a:lstStyle>
          <a:p>
            <a:pPr>
              <a:buClr>
                <a:srgbClr val="000000"/>
              </a:buClr>
              <a:buFont typeface="Arial"/>
              <a:buNone/>
            </a:pPr>
            <a:endParaRPr kern="0" dirty="0">
              <a:cs typeface="Arial"/>
              <a:sym typeface="Arial"/>
            </a:endParaRPr>
          </a:p>
        </p:txBody>
      </p:sp>
      <p:sp>
        <p:nvSpPr>
          <p:cNvPr id="56" name="Google Shape;56;p13"/>
          <p:cNvSpPr txBox="1">
            <a:spLocks noGrp="1"/>
          </p:cNvSpPr>
          <p:nvPr>
            <p:ph type="sldNum" idx="12"/>
          </p:nvPr>
        </p:nvSpPr>
        <p:spPr>
          <a:xfrm>
            <a:off x="8778240" y="6377940"/>
            <a:ext cx="2804160" cy="18466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200">
                <a:solidFill>
                  <a:srgbClr val="888888"/>
                </a:solidFill>
              </a:defRPr>
            </a:lvl1pPr>
            <a:lvl2pPr marL="0" marR="0" lvl="1" indent="0" algn="r" rtl="0">
              <a:spcBef>
                <a:spcPts val="0"/>
              </a:spcBef>
              <a:buNone/>
              <a:defRPr sz="1200">
                <a:solidFill>
                  <a:srgbClr val="888888"/>
                </a:solidFill>
              </a:defRPr>
            </a:lvl2pPr>
            <a:lvl3pPr marL="0" marR="0" lvl="2" indent="0" algn="r" rtl="0">
              <a:spcBef>
                <a:spcPts val="0"/>
              </a:spcBef>
              <a:buNone/>
              <a:defRPr sz="1200">
                <a:solidFill>
                  <a:srgbClr val="888888"/>
                </a:solidFill>
              </a:defRPr>
            </a:lvl3pPr>
            <a:lvl4pPr marL="0" marR="0" lvl="3" indent="0" algn="r" rtl="0">
              <a:spcBef>
                <a:spcPts val="0"/>
              </a:spcBef>
              <a:buNone/>
              <a:defRPr sz="1200">
                <a:solidFill>
                  <a:srgbClr val="888888"/>
                </a:solidFill>
              </a:defRPr>
            </a:lvl4pPr>
            <a:lvl5pPr marL="0" marR="0" lvl="4" indent="0" algn="r" rtl="0">
              <a:spcBef>
                <a:spcPts val="0"/>
              </a:spcBef>
              <a:buNone/>
              <a:defRPr sz="1200">
                <a:solidFill>
                  <a:srgbClr val="888888"/>
                </a:solidFill>
              </a:defRPr>
            </a:lvl5pPr>
            <a:lvl6pPr marL="0" marR="0" lvl="5" indent="0" algn="r" rtl="0">
              <a:spcBef>
                <a:spcPts val="0"/>
              </a:spcBef>
              <a:buNone/>
              <a:defRPr sz="1200">
                <a:solidFill>
                  <a:srgbClr val="888888"/>
                </a:solidFill>
              </a:defRPr>
            </a:lvl6pPr>
            <a:lvl7pPr marL="0" marR="0" lvl="6" indent="0" algn="r" rtl="0">
              <a:spcBef>
                <a:spcPts val="0"/>
              </a:spcBef>
              <a:buNone/>
              <a:defRPr sz="1200">
                <a:solidFill>
                  <a:srgbClr val="888888"/>
                </a:solidFill>
              </a:defRPr>
            </a:lvl7pPr>
            <a:lvl8pPr marL="0" marR="0" lvl="7" indent="0" algn="r" rtl="0">
              <a:spcBef>
                <a:spcPts val="0"/>
              </a:spcBef>
              <a:buNone/>
              <a:defRPr sz="1200">
                <a:solidFill>
                  <a:srgbClr val="888888"/>
                </a:solidFill>
              </a:defRPr>
            </a:lvl8pPr>
            <a:lvl9pPr marL="0" marR="0" lvl="8" indent="0" algn="r" rtl="0">
              <a:spcBef>
                <a:spcPts val="0"/>
              </a:spcBef>
              <a:buNone/>
              <a:defRPr sz="1200">
                <a:solidFill>
                  <a:srgbClr val="888888"/>
                </a:solidFill>
              </a:defRPr>
            </a:lvl9pPr>
          </a:lstStyle>
          <a:p>
            <a:pPr>
              <a:buClr>
                <a:srgbClr val="000000"/>
              </a:buClr>
              <a:buFont typeface="Arial"/>
              <a:buNone/>
            </a:pPr>
            <a:fld id="{00000000-1234-1234-1234-123412341234}" type="slidenum">
              <a:rPr lang="en" kern="0" smtClean="0">
                <a:cs typeface="Arial"/>
                <a:sym typeface="Arial"/>
              </a:rPr>
              <a:pPr>
                <a:buClr>
                  <a:srgbClr val="000000"/>
                </a:buClr>
                <a:buFont typeface="Arial"/>
                <a:buNone/>
              </a:pPr>
              <a:t>‹#›</a:t>
            </a:fld>
            <a:endParaRPr lang="en" sz="933" kern="0">
              <a:solidFill>
                <a:srgbClr val="000000"/>
              </a:solidFill>
              <a:cs typeface="Arial"/>
              <a:sym typeface="Arial"/>
            </a:endParaRPr>
          </a:p>
        </p:txBody>
      </p:sp>
    </p:spTree>
    <p:extLst>
      <p:ext uri="{BB962C8B-B14F-4D97-AF65-F5344CB8AC3E}">
        <p14:creationId xmlns:p14="http://schemas.microsoft.com/office/powerpoint/2010/main" val="2942658421"/>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Open Sans"/>
                <a:ea typeface="Open Sans"/>
                <a:cs typeface="Open Sans"/>
                <a:sym typeface="Open Sans"/>
              </a:defRPr>
            </a:lvl1pPr>
            <a:lvl2pPr lvl="1" algn="r">
              <a:buNone/>
              <a:defRPr sz="1333">
                <a:solidFill>
                  <a:schemeClr val="dk2"/>
                </a:solidFill>
                <a:latin typeface="Open Sans"/>
                <a:ea typeface="Open Sans"/>
                <a:cs typeface="Open Sans"/>
                <a:sym typeface="Open Sans"/>
              </a:defRPr>
            </a:lvl2pPr>
            <a:lvl3pPr lvl="2" algn="r">
              <a:buNone/>
              <a:defRPr sz="1333">
                <a:solidFill>
                  <a:schemeClr val="dk2"/>
                </a:solidFill>
                <a:latin typeface="Open Sans"/>
                <a:ea typeface="Open Sans"/>
                <a:cs typeface="Open Sans"/>
                <a:sym typeface="Open Sans"/>
              </a:defRPr>
            </a:lvl3pPr>
            <a:lvl4pPr lvl="3" algn="r">
              <a:buNone/>
              <a:defRPr sz="1333">
                <a:solidFill>
                  <a:schemeClr val="dk2"/>
                </a:solidFill>
                <a:latin typeface="Open Sans"/>
                <a:ea typeface="Open Sans"/>
                <a:cs typeface="Open Sans"/>
                <a:sym typeface="Open Sans"/>
              </a:defRPr>
            </a:lvl4pPr>
            <a:lvl5pPr lvl="4" algn="r">
              <a:buNone/>
              <a:defRPr sz="1333">
                <a:solidFill>
                  <a:schemeClr val="dk2"/>
                </a:solidFill>
                <a:latin typeface="Open Sans"/>
                <a:ea typeface="Open Sans"/>
                <a:cs typeface="Open Sans"/>
                <a:sym typeface="Open Sans"/>
              </a:defRPr>
            </a:lvl5pPr>
            <a:lvl6pPr lvl="5" algn="r">
              <a:buNone/>
              <a:defRPr sz="1333">
                <a:solidFill>
                  <a:schemeClr val="dk2"/>
                </a:solidFill>
                <a:latin typeface="Open Sans"/>
                <a:ea typeface="Open Sans"/>
                <a:cs typeface="Open Sans"/>
                <a:sym typeface="Open Sans"/>
              </a:defRPr>
            </a:lvl6pPr>
            <a:lvl7pPr lvl="6" algn="r">
              <a:buNone/>
              <a:defRPr sz="1333">
                <a:solidFill>
                  <a:schemeClr val="dk2"/>
                </a:solidFill>
                <a:latin typeface="Open Sans"/>
                <a:ea typeface="Open Sans"/>
                <a:cs typeface="Open Sans"/>
                <a:sym typeface="Open Sans"/>
              </a:defRPr>
            </a:lvl7pPr>
            <a:lvl8pPr lvl="7" algn="r">
              <a:buNone/>
              <a:defRPr sz="1333">
                <a:solidFill>
                  <a:schemeClr val="dk2"/>
                </a:solidFill>
                <a:latin typeface="Open Sans"/>
                <a:ea typeface="Open Sans"/>
                <a:cs typeface="Open Sans"/>
                <a:sym typeface="Open Sans"/>
              </a:defRPr>
            </a:lvl8pPr>
            <a:lvl9pPr lvl="8" algn="r">
              <a:buNone/>
              <a:defRPr sz="1333">
                <a:solidFill>
                  <a:schemeClr val="dk2"/>
                </a:solidFill>
                <a:latin typeface="Open Sans"/>
                <a:ea typeface="Open Sans"/>
                <a:cs typeface="Open Sans"/>
                <a:sym typeface="Open Sans"/>
              </a:defRPr>
            </a:lvl9pPr>
          </a:lstStyle>
          <a:p>
            <a:pPr>
              <a:buClr>
                <a:srgbClr val="000000"/>
              </a:buClr>
              <a:buFont typeface="Arial"/>
              <a:buNone/>
            </a:pPr>
            <a:fld id="{00000000-1234-1234-1234-123412341234}" type="slidenum">
              <a:rPr lang="en" kern="0">
                <a:solidFill>
                  <a:srgbClr val="695D46"/>
                </a:solidFill>
              </a:rPr>
              <a:pPr>
                <a:buClr>
                  <a:srgbClr val="000000"/>
                </a:buClr>
                <a:buFont typeface="Arial"/>
                <a:buNone/>
              </a:pPr>
              <a:t>‹#›</a:t>
            </a:fld>
            <a:endParaRPr kern="0" dirty="0">
              <a:solidFill>
                <a:srgbClr val="695D46"/>
              </a:solidFill>
            </a:endParaRPr>
          </a:p>
        </p:txBody>
      </p:sp>
    </p:spTree>
    <p:extLst>
      <p:ext uri="{BB962C8B-B14F-4D97-AF65-F5344CB8AC3E}">
        <p14:creationId xmlns:p14="http://schemas.microsoft.com/office/powerpoint/2010/main" val="4079962165"/>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ctrish@hamv.org" TargetMode="External"/><Relationship Id="rId1" Type="http://schemas.openxmlformats.org/officeDocument/2006/relationships/slideLayout" Target="../slideLayouts/slideLayout1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8.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8" Type="http://schemas.openxmlformats.org/officeDocument/2006/relationships/hyperlink" Target="mailto:coa-staff@westtisbury-ma.gov" TargetMode="External"/><Relationship Id="rId13" Type="http://schemas.openxmlformats.org/officeDocument/2006/relationships/hyperlink" Target="mailto:SROBBINS5@partners.org" TargetMode="External"/><Relationship Id="rId18" Type="http://schemas.openxmlformats.org/officeDocument/2006/relationships/image" Target="../media/image8.jpeg"/><Relationship Id="rId3" Type="http://schemas.openxmlformats.org/officeDocument/2006/relationships/hyperlink" Target="mailto:cfuller@tisburyma.gov" TargetMode="External"/><Relationship Id="rId7" Type="http://schemas.openxmlformats.org/officeDocument/2006/relationships/hyperlink" Target="mailto:vhaeselbarth@edgartown-ma.us" TargetMode="External"/><Relationship Id="rId12" Type="http://schemas.openxmlformats.org/officeDocument/2006/relationships/hyperlink" Target="mailto:banson50@aol.com" TargetMode="External"/><Relationship Id="rId17" Type="http://schemas.openxmlformats.org/officeDocument/2006/relationships/image" Target="../media/image7.png"/><Relationship Id="rId2" Type="http://schemas.openxmlformats.org/officeDocument/2006/relationships/notesSlide" Target="../notesSlides/notesSlide5.xml"/><Relationship Id="rId16" Type="http://schemas.openxmlformats.org/officeDocument/2006/relationships/hyperlink" Target="mailto:ctrish@hamv.org" TargetMode="External"/><Relationship Id="rId1" Type="http://schemas.openxmlformats.org/officeDocument/2006/relationships/slideLayout" Target="../slideLayouts/slideLayout30.xml"/><Relationship Id="rId6" Type="http://schemas.openxmlformats.org/officeDocument/2006/relationships/hyperlink" Target="mailto:lfischer@ihimv.org" TargetMode="External"/><Relationship Id="rId11" Type="http://schemas.openxmlformats.org/officeDocument/2006/relationships/hyperlink" Target="mailto:lperry@ihimv.org" TargetMode="External"/><Relationship Id="rId5" Type="http://schemas.openxmlformats.org/officeDocument/2006/relationships/hyperlink" Target="mailto:rcogliano@oakbluffsma.gov" TargetMode="External"/><Relationship Id="rId15" Type="http://schemas.openxmlformats.org/officeDocument/2006/relationships/hyperlink" Target="mailto:jstucker@tisburyma.gov" TargetMode="External"/><Relationship Id="rId10" Type="http://schemas.openxmlformats.org/officeDocument/2006/relationships/hyperlink" Target="mailto:megan.panek@escci.org" TargetMode="External"/><Relationship Id="rId4" Type="http://schemas.openxmlformats.org/officeDocument/2006/relationships/hyperlink" Target="mailto:vcarvalho@parnters.org" TargetMode="External"/><Relationship Id="rId9" Type="http://schemas.openxmlformats.org/officeDocument/2006/relationships/hyperlink" Target="mailto:laskowskiadvisors@gmail.com" TargetMode="External"/><Relationship Id="rId14" Type="http://schemas.openxmlformats.org/officeDocument/2006/relationships/hyperlink" Target="mailto:ksamways@ihimv.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000" y="2280966"/>
            <a:ext cx="5393600" cy="2234400"/>
          </a:xfrm>
        </p:spPr>
        <p:txBody>
          <a:bodyPr/>
          <a:lstStyle/>
          <a:p>
            <a:r>
              <a:rPr lang="en-US" sz="4800" dirty="0">
                <a:solidFill>
                  <a:srgbClr val="005493"/>
                </a:solidFill>
              </a:rPr>
              <a:t>MV Falls Prevention Coalition 2021</a:t>
            </a:r>
          </a:p>
        </p:txBody>
      </p:sp>
      <p:sp>
        <p:nvSpPr>
          <p:cNvPr id="4" name="Subtitle 3"/>
          <p:cNvSpPr>
            <a:spLocks noGrp="1"/>
          </p:cNvSpPr>
          <p:nvPr>
            <p:ph type="subTitle" idx="1"/>
          </p:nvPr>
        </p:nvSpPr>
        <p:spPr>
          <a:xfrm>
            <a:off x="354000" y="4249409"/>
            <a:ext cx="5393600" cy="1646800"/>
          </a:xfrm>
        </p:spPr>
        <p:txBody>
          <a:bodyPr/>
          <a:lstStyle/>
          <a:p>
            <a:r>
              <a:rPr lang="en-US" sz="2767" dirty="0" smtClean="0">
                <a:solidFill>
                  <a:srgbClr val="005493"/>
                </a:solidFill>
                <a:latin typeface="+mj-lt"/>
                <a:ea typeface="+mj-ea"/>
                <a:cs typeface="+mj-cs"/>
              </a:rPr>
              <a:t>Updates</a:t>
            </a:r>
            <a:endParaRPr lang="en-US" sz="2767" dirty="0">
              <a:solidFill>
                <a:srgbClr val="005493"/>
              </a:solidFill>
              <a:latin typeface="+mj-lt"/>
              <a:ea typeface="+mj-ea"/>
              <a:cs typeface="+mj-cs"/>
            </a:endParaRPr>
          </a:p>
          <a:p>
            <a:r>
              <a:rPr lang="en-US" sz="2767" dirty="0" smtClean="0">
                <a:solidFill>
                  <a:srgbClr val="005493"/>
                </a:solidFill>
                <a:latin typeface="+mj-lt"/>
                <a:ea typeface="+mj-ea"/>
                <a:cs typeface="+mj-cs"/>
              </a:rPr>
              <a:t>April 20, 2021</a:t>
            </a:r>
            <a:endParaRPr lang="en-US" sz="2767" dirty="0">
              <a:solidFill>
                <a:srgbClr val="005493"/>
              </a:solidFill>
              <a:latin typeface="+mj-lt"/>
              <a:ea typeface="+mj-ea"/>
              <a:cs typeface="+mj-cs"/>
            </a:endParaRPr>
          </a:p>
          <a:p>
            <a:r>
              <a:rPr lang="en-US" sz="1467" dirty="0">
                <a:solidFill>
                  <a:srgbClr val="005493"/>
                </a:solidFill>
                <a:latin typeface="+mj-lt"/>
                <a:ea typeface="+mj-ea"/>
                <a:cs typeface="+mj-cs"/>
                <a:hlinkClick r:id="rId2"/>
              </a:rPr>
              <a:t>ctrish@hamv.org</a:t>
            </a:r>
            <a:endParaRPr lang="en-US" sz="1467" dirty="0">
              <a:solidFill>
                <a:srgbClr val="005493"/>
              </a:solidFill>
              <a:latin typeface="+mj-lt"/>
              <a:ea typeface="+mj-ea"/>
              <a:cs typeface="+mj-cs"/>
            </a:endParaRPr>
          </a:p>
          <a:p>
            <a:r>
              <a:rPr lang="en-US" sz="1467" dirty="0">
                <a:solidFill>
                  <a:srgbClr val="005493"/>
                </a:solidFill>
                <a:latin typeface="+mj-lt"/>
                <a:ea typeface="+mj-ea"/>
                <a:cs typeface="+mj-cs"/>
              </a:rPr>
              <a:t>508 693-7900 ext.455 </a:t>
            </a:r>
          </a:p>
        </p:txBody>
      </p:sp>
      <p:sp>
        <p:nvSpPr>
          <p:cNvPr id="5" name="Text Placeholder 4"/>
          <p:cNvSpPr>
            <a:spLocks noGrp="1"/>
          </p:cNvSpPr>
          <p:nvPr>
            <p:ph type="body" idx="2"/>
          </p:nvPr>
        </p:nvSpPr>
        <p:spPr>
          <a:xfrm>
            <a:off x="6244992" y="1146197"/>
            <a:ext cx="5556920" cy="4926800"/>
          </a:xfrm>
        </p:spPr>
        <p:txBody>
          <a:bodyPr/>
          <a:lstStyle/>
          <a:p>
            <a:pPr marL="152396" indent="0">
              <a:buNone/>
            </a:pPr>
            <a:r>
              <a:rPr lang="en-US" sz="3200" dirty="0" smtClean="0"/>
              <a:t>Agenda:</a:t>
            </a:r>
            <a:endParaRPr lang="en-US" sz="3200" dirty="0"/>
          </a:p>
          <a:p>
            <a:pPr marL="152396" indent="0">
              <a:buNone/>
            </a:pPr>
            <a:endParaRPr lang="en-US" sz="3200" dirty="0"/>
          </a:p>
          <a:p>
            <a:r>
              <a:rPr lang="en-US" dirty="0" smtClean="0"/>
              <a:t>Falls related highlights from 2020 survey</a:t>
            </a:r>
          </a:p>
          <a:p>
            <a:r>
              <a:rPr lang="en-US" dirty="0" smtClean="0"/>
              <a:t>Updates from 5 workgroup leaders</a:t>
            </a:r>
          </a:p>
          <a:p>
            <a:r>
              <a:rPr lang="en-US" dirty="0" smtClean="0"/>
              <a:t>Group Discussion of findings</a:t>
            </a:r>
          </a:p>
          <a:p>
            <a:r>
              <a:rPr lang="en-US" dirty="0" smtClean="0"/>
              <a:t>Next steps</a:t>
            </a:r>
          </a:p>
          <a:p>
            <a:pPr marL="152396" indent="0">
              <a:buNone/>
            </a:pPr>
            <a:endParaRPr lang="en-US" dirty="0" smtClean="0"/>
          </a:p>
          <a:p>
            <a:endParaRPr lang="en-US" dirty="0"/>
          </a:p>
          <a:p>
            <a:endParaRPr lang="en-US" dirty="0" smtClean="0"/>
          </a:p>
          <a:p>
            <a:endParaRPr lang="en-US" dirty="0"/>
          </a:p>
          <a:p>
            <a:endParaRPr lang="en-US" dirty="0"/>
          </a:p>
        </p:txBody>
      </p:sp>
      <p:pic>
        <p:nvPicPr>
          <p:cNvPr id="6" name="Google Shape;76;p14"/>
          <p:cNvPicPr preferRelativeResize="0"/>
          <p:nvPr/>
        </p:nvPicPr>
        <p:blipFill>
          <a:blip r:embed="rId3">
            <a:alphaModFix/>
          </a:blip>
          <a:stretch>
            <a:fillRect/>
          </a:stretch>
        </p:blipFill>
        <p:spPr>
          <a:xfrm>
            <a:off x="354000" y="5904700"/>
            <a:ext cx="619800" cy="619800"/>
          </a:xfrm>
          <a:prstGeom prst="rect">
            <a:avLst/>
          </a:prstGeom>
          <a:noFill/>
          <a:ln>
            <a:noFill/>
          </a:ln>
        </p:spPr>
      </p:pic>
      <p:pic>
        <p:nvPicPr>
          <p:cNvPr id="2050" name="Picture 2" descr="http://t2.gstatic.com/images?q=tbn:ANd9GcT-6JOvfnHy44O4tTFmPP_9wUCUe8Strubwrr1sA4kJmkQb-6h2-2pIoi2ZwqSlz6cFTWmPpwysyrm4H6agbc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0314" y="410086"/>
            <a:ext cx="2483185" cy="186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7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8174" y="1182723"/>
            <a:ext cx="4752975" cy="6340197"/>
          </a:xfrm>
          <a:prstGeom prst="rect">
            <a:avLst/>
          </a:prstGeom>
          <a:noFill/>
        </p:spPr>
        <p:txBody>
          <a:bodyPr wrap="square" rtlCol="0">
            <a:spAutoFit/>
          </a:bodyPr>
          <a:lstStyle/>
          <a:p>
            <a:endParaRPr lang="en-US" dirty="0">
              <a:solidFill>
                <a:prstClr val="black"/>
              </a:solidFill>
            </a:endParaRPr>
          </a:p>
          <a:p>
            <a:pPr marL="285750" indent="-285750">
              <a:buFont typeface="Arial" panose="020B0604020202020204" pitchFamily="34" charset="0"/>
              <a:buChar char="•"/>
            </a:pPr>
            <a:r>
              <a:rPr lang="en-US" sz="2000" dirty="0">
                <a:solidFill>
                  <a:prstClr val="black"/>
                </a:solidFill>
              </a:rPr>
              <a:t>9</a:t>
            </a:r>
            <a:r>
              <a:rPr lang="en-US" sz="2000" dirty="0" smtClean="0">
                <a:solidFill>
                  <a:prstClr val="black"/>
                </a:solidFill>
              </a:rPr>
              <a:t> in 10 older adults rate their overall physical, oral and mental health as excellent or good as compared to “most people your age” .</a:t>
            </a:r>
          </a:p>
          <a:p>
            <a:pPr marL="285750" indent="-285750">
              <a:buFont typeface="Arial" panose="020B0604020202020204" pitchFamily="34" charset="0"/>
              <a:buChar char="•"/>
            </a:pPr>
            <a:endParaRPr lang="en-US" sz="2000" dirty="0">
              <a:solidFill>
                <a:prstClr val="black"/>
              </a:solidFill>
            </a:endParaRPr>
          </a:p>
          <a:p>
            <a:pPr marL="285750" indent="-285750">
              <a:buFont typeface="Arial" panose="020B0604020202020204" pitchFamily="34" charset="0"/>
              <a:buChar char="•"/>
            </a:pPr>
            <a:r>
              <a:rPr lang="en-US" sz="2000" dirty="0" smtClean="0">
                <a:solidFill>
                  <a:prstClr val="black"/>
                </a:solidFill>
              </a:rPr>
              <a:t>However, 20% report mobility issues.</a:t>
            </a:r>
          </a:p>
          <a:p>
            <a:pPr marL="285750" indent="-285750">
              <a:buFont typeface="Arial" panose="020B0604020202020204" pitchFamily="34" charset="0"/>
              <a:buChar char="•"/>
            </a:pPr>
            <a:endParaRPr lang="en-US" sz="2000" dirty="0">
              <a:solidFill>
                <a:prstClr val="black"/>
              </a:solidFill>
            </a:endParaRPr>
          </a:p>
          <a:p>
            <a:pPr marL="285750" indent="-285750">
              <a:buFont typeface="Arial" panose="020B0604020202020204" pitchFamily="34" charset="0"/>
              <a:buChar char="•"/>
            </a:pPr>
            <a:r>
              <a:rPr lang="en-US" sz="2000" dirty="0" smtClean="0">
                <a:solidFill>
                  <a:prstClr val="black"/>
                </a:solidFill>
              </a:rPr>
              <a:t>The vast majority of older adults, regardless of age, feel valued by the Vineyard community.</a:t>
            </a:r>
          </a:p>
          <a:p>
            <a:pPr marL="285750" indent="-285750">
              <a:buFont typeface="Arial" panose="020B0604020202020204" pitchFamily="34" charset="0"/>
              <a:buChar char="•"/>
            </a:pPr>
            <a:endParaRPr lang="en-US" sz="2000" dirty="0">
              <a:solidFill>
                <a:prstClr val="black"/>
              </a:solidFill>
            </a:endParaRPr>
          </a:p>
          <a:p>
            <a:pPr marL="285750" indent="-285750">
              <a:buFont typeface="Arial" panose="020B0604020202020204" pitchFamily="34" charset="0"/>
              <a:buChar char="•"/>
            </a:pPr>
            <a:r>
              <a:rPr lang="en-US" sz="2000" dirty="0" smtClean="0">
                <a:solidFill>
                  <a:prstClr val="black"/>
                </a:solidFill>
              </a:rPr>
              <a:t>The responses to these 2 questions are almost identical to the 2015 survey responses.</a:t>
            </a:r>
            <a:endParaRPr lang="en-US" dirty="0">
              <a:solidFill>
                <a:prstClr val="black"/>
              </a:solidFill>
            </a:endParaRPr>
          </a:p>
          <a:p>
            <a:endParaRPr lang="en-US" dirty="0" smtClean="0">
              <a:solidFill>
                <a:prstClr val="black"/>
              </a:solidFill>
            </a:endParaRPr>
          </a:p>
          <a:p>
            <a:endParaRPr lang="en-US" dirty="0">
              <a:solidFill>
                <a:prstClr val="black"/>
              </a:solidFill>
            </a:endParaRPr>
          </a:p>
          <a:p>
            <a:r>
              <a:rPr lang="en-US" dirty="0" smtClean="0">
                <a:solidFill>
                  <a:prstClr val="black"/>
                </a:solidFill>
              </a:rPr>
              <a:t>*Question 33, 40 &amp; 41 (Dec, 2020 HAMV survey) </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p:txBody>
      </p:sp>
      <p:sp>
        <p:nvSpPr>
          <p:cNvPr id="10" name="TextBox 9"/>
          <p:cNvSpPr txBox="1"/>
          <p:nvPr/>
        </p:nvSpPr>
        <p:spPr>
          <a:xfrm>
            <a:off x="638174" y="468169"/>
            <a:ext cx="11220451" cy="646331"/>
          </a:xfrm>
          <a:prstGeom prst="rect">
            <a:avLst/>
          </a:prstGeom>
          <a:noFill/>
        </p:spPr>
        <p:txBody>
          <a:bodyPr wrap="square" rtlCol="0">
            <a:spAutoFit/>
          </a:bodyPr>
          <a:lstStyle/>
          <a:p>
            <a:r>
              <a:rPr lang="en-US" sz="3600" dirty="0">
                <a:solidFill>
                  <a:srgbClr val="FF0000"/>
                </a:solidFill>
              </a:rPr>
              <a:t>W</a:t>
            </a:r>
            <a:r>
              <a:rPr lang="en-US" sz="3600" dirty="0" smtClean="0">
                <a:solidFill>
                  <a:srgbClr val="FF0000"/>
                </a:solidFill>
              </a:rPr>
              <a:t>e see ourselves as (relatively) healthy and valued </a:t>
            </a:r>
            <a:endParaRPr lang="en-US" sz="3600" dirty="0">
              <a:solidFill>
                <a:srgbClr val="FF0000"/>
              </a:solidFill>
            </a:endParaRPr>
          </a:p>
        </p:txBody>
      </p:sp>
      <p:graphicFrame>
        <p:nvGraphicFramePr>
          <p:cNvPr id="6" name="Content Placeholder 5"/>
          <p:cNvGraphicFramePr>
            <a:graphicFrameLocks/>
          </p:cNvGraphicFramePr>
          <p:nvPr>
            <p:extLst/>
          </p:nvPr>
        </p:nvGraphicFramePr>
        <p:xfrm>
          <a:off x="7772398" y="1565564"/>
          <a:ext cx="3742797" cy="2544785"/>
        </p:xfrm>
        <a:graphic>
          <a:graphicData uri="http://schemas.openxmlformats.org/drawingml/2006/chart">
            <c:chart xmlns:c="http://schemas.openxmlformats.org/drawingml/2006/chart" xmlns:r="http://schemas.openxmlformats.org/officeDocument/2006/relationships" r:id="rId2"/>
          </a:graphicData>
        </a:graphic>
      </p:graphicFrame>
      <p:pic>
        <p:nvPicPr>
          <p:cNvPr id="5" name="Google Shape;76;p14"/>
          <p:cNvPicPr preferRelativeResize="0"/>
          <p:nvPr/>
        </p:nvPicPr>
        <p:blipFill>
          <a:blip r:embed="rId3">
            <a:alphaModFix/>
          </a:blip>
          <a:stretch>
            <a:fillRect/>
          </a:stretch>
        </p:blipFill>
        <p:spPr>
          <a:xfrm>
            <a:off x="5314950" y="5972463"/>
            <a:ext cx="829200" cy="733681"/>
          </a:xfrm>
          <a:prstGeom prst="rect">
            <a:avLst/>
          </a:prstGeom>
          <a:noFill/>
          <a:ln>
            <a:noFill/>
          </a:ln>
        </p:spPr>
      </p:pic>
      <p:graphicFrame>
        <p:nvGraphicFramePr>
          <p:cNvPr id="9" name="Chart 8"/>
          <p:cNvGraphicFramePr/>
          <p:nvPr>
            <p:extLst/>
          </p:nvPr>
        </p:nvGraphicFramePr>
        <p:xfrm>
          <a:off x="6907523" y="3967353"/>
          <a:ext cx="5472545" cy="303414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7428974" y="1201759"/>
            <a:ext cx="4429651" cy="923330"/>
          </a:xfrm>
          <a:prstGeom prst="rect">
            <a:avLst/>
          </a:prstGeom>
          <a:noFill/>
        </p:spPr>
        <p:txBody>
          <a:bodyPr wrap="square" rtlCol="0">
            <a:spAutoFit/>
          </a:bodyPr>
          <a:lstStyle/>
          <a:p>
            <a:pPr algn="ctr"/>
            <a:r>
              <a:rPr lang="en-US" b="1" dirty="0">
                <a:solidFill>
                  <a:prstClr val="black"/>
                </a:solidFill>
              </a:rPr>
              <a:t>The Vineyard community values the opinions and thoughts of our older adults*</a:t>
            </a:r>
          </a:p>
          <a:p>
            <a:endParaRPr lang="en-US" dirty="0">
              <a:solidFill>
                <a:prstClr val="black"/>
              </a:solidFill>
            </a:endParaRPr>
          </a:p>
        </p:txBody>
      </p:sp>
    </p:spTree>
    <p:extLst>
      <p:ext uri="{BB962C8B-B14F-4D97-AF65-F5344CB8AC3E}">
        <p14:creationId xmlns:p14="http://schemas.microsoft.com/office/powerpoint/2010/main" val="2247988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mn-lt"/>
                <a:ea typeface="+mn-ea"/>
                <a:cs typeface="+mn-cs"/>
              </a:rPr>
              <a:t>Health Conditions increase with age, with mobility, hearing and eyesight similarly affected</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24459983"/>
              </p:ext>
            </p:extLst>
          </p:nvPr>
        </p:nvGraphicFramePr>
        <p:xfrm>
          <a:off x="838200" y="170136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838200" y="6311900"/>
            <a:ext cx="3832139" cy="369332"/>
          </a:xfrm>
          <a:prstGeom prst="rect">
            <a:avLst/>
          </a:prstGeom>
        </p:spPr>
        <p:txBody>
          <a:bodyPr wrap="none">
            <a:spAutoFit/>
          </a:bodyPr>
          <a:lstStyle/>
          <a:p>
            <a:r>
              <a:rPr lang="en-US" dirty="0"/>
              <a:t>Question </a:t>
            </a:r>
            <a:r>
              <a:rPr lang="en-US" dirty="0" smtClean="0"/>
              <a:t>37 </a:t>
            </a:r>
            <a:r>
              <a:rPr lang="en-US" dirty="0"/>
              <a:t>(Dec, 2020 HAMV survey) </a:t>
            </a:r>
          </a:p>
        </p:txBody>
      </p:sp>
      <p:pic>
        <p:nvPicPr>
          <p:cNvPr id="10" name="Google Shape;76;p14"/>
          <p:cNvPicPr preferRelativeResize="0"/>
          <p:nvPr/>
        </p:nvPicPr>
        <p:blipFill>
          <a:blip r:embed="rId3">
            <a:alphaModFix/>
          </a:blip>
          <a:stretch>
            <a:fillRect/>
          </a:stretch>
        </p:blipFill>
        <p:spPr>
          <a:xfrm>
            <a:off x="5505621" y="6129725"/>
            <a:ext cx="829200" cy="733681"/>
          </a:xfrm>
          <a:prstGeom prst="rect">
            <a:avLst/>
          </a:prstGeom>
          <a:noFill/>
          <a:ln>
            <a:noFill/>
          </a:ln>
        </p:spPr>
      </p:pic>
    </p:spTree>
    <p:extLst>
      <p:ext uri="{BB962C8B-B14F-4D97-AF65-F5344CB8AC3E}">
        <p14:creationId xmlns:p14="http://schemas.microsoft.com/office/powerpoint/2010/main" val="2246860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4" y="298786"/>
            <a:ext cx="11201401" cy="1325563"/>
          </a:xfrm>
        </p:spPr>
        <p:txBody>
          <a:bodyPr>
            <a:normAutofit/>
          </a:bodyPr>
          <a:lstStyle/>
          <a:p>
            <a:r>
              <a:rPr lang="en-US" sz="3600" dirty="0" smtClean="0">
                <a:solidFill>
                  <a:srgbClr val="FF0000"/>
                </a:solidFill>
                <a:latin typeface="+mn-lt"/>
                <a:ea typeface="+mn-ea"/>
                <a:cs typeface="+mn-cs"/>
              </a:rPr>
              <a:t>Frequency of falls and changes in physical health increase with age </a:t>
            </a:r>
            <a:endParaRPr lang="en-US" sz="3600" dirty="0">
              <a:solidFill>
                <a:srgbClr val="FF0000"/>
              </a:solidFill>
              <a:latin typeface="+mn-lt"/>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91644370"/>
              </p:ext>
            </p:extLst>
          </p:nvPr>
        </p:nvGraphicFramePr>
        <p:xfrm>
          <a:off x="4364181" y="1701368"/>
          <a:ext cx="698961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838200" y="6311900"/>
            <a:ext cx="3832139" cy="369332"/>
          </a:xfrm>
          <a:prstGeom prst="rect">
            <a:avLst/>
          </a:prstGeom>
        </p:spPr>
        <p:txBody>
          <a:bodyPr wrap="none">
            <a:spAutoFit/>
          </a:bodyPr>
          <a:lstStyle/>
          <a:p>
            <a:r>
              <a:rPr lang="en-US" dirty="0"/>
              <a:t>Question </a:t>
            </a:r>
            <a:r>
              <a:rPr lang="en-US" dirty="0" smtClean="0"/>
              <a:t>38 </a:t>
            </a:r>
            <a:r>
              <a:rPr lang="en-US" dirty="0"/>
              <a:t>(Dec, 2020 HAMV survey) </a:t>
            </a:r>
          </a:p>
        </p:txBody>
      </p:sp>
      <p:pic>
        <p:nvPicPr>
          <p:cNvPr id="10" name="Google Shape;76;p14"/>
          <p:cNvPicPr preferRelativeResize="0"/>
          <p:nvPr/>
        </p:nvPicPr>
        <p:blipFill>
          <a:blip r:embed="rId3">
            <a:alphaModFix/>
          </a:blip>
          <a:stretch>
            <a:fillRect/>
          </a:stretch>
        </p:blipFill>
        <p:spPr>
          <a:xfrm>
            <a:off x="5505621" y="6129725"/>
            <a:ext cx="829200" cy="733681"/>
          </a:xfrm>
          <a:prstGeom prst="rect">
            <a:avLst/>
          </a:prstGeom>
          <a:noFill/>
          <a:ln>
            <a:noFill/>
          </a:ln>
        </p:spPr>
      </p:pic>
      <p:sp>
        <p:nvSpPr>
          <p:cNvPr id="3" name="TextBox 2"/>
          <p:cNvSpPr txBox="1"/>
          <p:nvPr/>
        </p:nvSpPr>
        <p:spPr>
          <a:xfrm>
            <a:off x="332509" y="1949882"/>
            <a:ext cx="3713018"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Almost 20% reported a fall in the last year,  which increased to 40% for older adults 85</a:t>
            </a:r>
            <a:r>
              <a:rPr lang="en-US" dirty="0" smtClean="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Changes in physical health were reported by 1 in 5 older adults, surpassing changes in oral or mental health</a:t>
            </a:r>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4188919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32" y="1545259"/>
            <a:ext cx="5393600" cy="2234400"/>
          </a:xfrm>
        </p:spPr>
        <p:txBody>
          <a:bodyPr/>
          <a:lstStyle/>
          <a:p>
            <a:r>
              <a:rPr lang="en-US" dirty="0" smtClean="0"/>
              <a:t>Older Adults</a:t>
            </a:r>
            <a:br>
              <a:rPr lang="en-US" dirty="0" smtClean="0"/>
            </a:br>
            <a:r>
              <a:rPr lang="en-US" dirty="0" smtClean="0"/>
              <a:t>Looking Ahead </a:t>
            </a:r>
            <a:endParaRPr lang="en-US" dirty="0"/>
          </a:p>
        </p:txBody>
      </p:sp>
      <p:sp>
        <p:nvSpPr>
          <p:cNvPr id="6" name="Text Placeholder 5"/>
          <p:cNvSpPr>
            <a:spLocks noGrp="1"/>
          </p:cNvSpPr>
          <p:nvPr>
            <p:ph type="body" idx="2"/>
          </p:nvPr>
        </p:nvSpPr>
        <p:spPr>
          <a:xfrm>
            <a:off x="6625756" y="1545259"/>
            <a:ext cx="5116000" cy="4926800"/>
          </a:xfrm>
        </p:spPr>
        <p:txBody>
          <a:bodyPr/>
          <a:lstStyle/>
          <a:p>
            <a:pPr marL="152396" indent="0">
              <a:buNone/>
            </a:pPr>
            <a:endParaRPr lang="en-US" sz="4000" dirty="0" smtClean="0"/>
          </a:p>
          <a:p>
            <a:pPr marL="152396" indent="0">
              <a:buNone/>
            </a:pPr>
            <a:r>
              <a:rPr lang="en-US" sz="3200" dirty="0" smtClean="0"/>
              <a:t>More will need more </a:t>
            </a:r>
          </a:p>
          <a:p>
            <a:endParaRPr lang="en-US" sz="4000" dirty="0" smtClean="0"/>
          </a:p>
          <a:p>
            <a:pPr marL="152396" indent="0">
              <a:buNone/>
            </a:pPr>
            <a:endParaRPr lang="en-US" dirty="0" smtClean="0"/>
          </a:p>
          <a:p>
            <a:pPr marL="152396" indent="0">
              <a:buNone/>
            </a:pPr>
            <a:endParaRPr lang="en-US" dirty="0"/>
          </a:p>
          <a:p>
            <a:pPr marL="152396" indent="0">
              <a:buNone/>
            </a:pPr>
            <a:endParaRPr lang="en-US" dirty="0" smtClean="0"/>
          </a:p>
          <a:p>
            <a:pPr marL="152396" indent="0">
              <a:buNone/>
            </a:pPr>
            <a:endParaRPr lang="en-US" dirty="0"/>
          </a:p>
          <a:p>
            <a:pPr marL="152396" indent="0">
              <a:buNone/>
            </a:pPr>
            <a:endParaRPr lang="en-US" dirty="0"/>
          </a:p>
        </p:txBody>
      </p:sp>
      <p:pic>
        <p:nvPicPr>
          <p:cNvPr id="5" name="Google Shape;76;p14"/>
          <p:cNvPicPr preferRelativeResize="0"/>
          <p:nvPr/>
        </p:nvPicPr>
        <p:blipFill>
          <a:blip r:embed="rId2">
            <a:alphaModFix/>
          </a:blip>
          <a:stretch>
            <a:fillRect/>
          </a:stretch>
        </p:blipFill>
        <p:spPr>
          <a:xfrm>
            <a:off x="5708091" y="6063373"/>
            <a:ext cx="829200" cy="733681"/>
          </a:xfrm>
          <a:prstGeom prst="rect">
            <a:avLst/>
          </a:prstGeom>
          <a:noFill/>
          <a:ln>
            <a:noFill/>
          </a:ln>
        </p:spPr>
      </p:pic>
    </p:spTree>
    <p:extLst>
      <p:ext uri="{BB962C8B-B14F-4D97-AF65-F5344CB8AC3E}">
        <p14:creationId xmlns:p14="http://schemas.microsoft.com/office/powerpoint/2010/main" val="2110729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852"/>
            <a:ext cx="10958946" cy="1325563"/>
          </a:xfrm>
        </p:spPr>
        <p:txBody>
          <a:bodyPr>
            <a:normAutofit/>
          </a:bodyPr>
          <a:lstStyle/>
          <a:p>
            <a:r>
              <a:rPr lang="en-US" sz="3600" dirty="0" smtClean="0">
                <a:solidFill>
                  <a:srgbClr val="FF0000"/>
                </a:solidFill>
                <a:latin typeface="+mn-lt"/>
                <a:ea typeface="+mn-ea"/>
                <a:cs typeface="+mn-cs"/>
              </a:rPr>
              <a:t>Anticipated service needs broaden especially for older age ranges</a:t>
            </a:r>
            <a:endParaRPr lang="en-US" sz="3600" dirty="0">
              <a:solidFill>
                <a:srgbClr val="FF0000"/>
              </a:solidFill>
              <a:latin typeface="+mn-lt"/>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9363582"/>
              </p:ext>
            </p:extLst>
          </p:nvPr>
        </p:nvGraphicFramePr>
        <p:xfrm>
          <a:off x="1717964" y="1488814"/>
          <a:ext cx="895696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838200" y="6311900"/>
            <a:ext cx="3832139" cy="369332"/>
          </a:xfrm>
          <a:prstGeom prst="rect">
            <a:avLst/>
          </a:prstGeom>
        </p:spPr>
        <p:txBody>
          <a:bodyPr wrap="none">
            <a:spAutoFit/>
          </a:bodyPr>
          <a:lstStyle/>
          <a:p>
            <a:r>
              <a:rPr lang="en-US" dirty="0"/>
              <a:t>Question </a:t>
            </a:r>
            <a:r>
              <a:rPr lang="en-US" dirty="0" smtClean="0"/>
              <a:t>48 </a:t>
            </a:r>
            <a:r>
              <a:rPr lang="en-US" dirty="0"/>
              <a:t>(Dec, 2020 HAMV survey) </a:t>
            </a:r>
          </a:p>
        </p:txBody>
      </p:sp>
      <p:pic>
        <p:nvPicPr>
          <p:cNvPr id="10" name="Google Shape;76;p14"/>
          <p:cNvPicPr preferRelativeResize="0"/>
          <p:nvPr/>
        </p:nvPicPr>
        <p:blipFill>
          <a:blip r:embed="rId3">
            <a:alphaModFix/>
          </a:blip>
          <a:stretch>
            <a:fillRect/>
          </a:stretch>
        </p:blipFill>
        <p:spPr>
          <a:xfrm>
            <a:off x="5505621" y="6129725"/>
            <a:ext cx="829200" cy="733681"/>
          </a:xfrm>
          <a:prstGeom prst="rect">
            <a:avLst/>
          </a:prstGeom>
          <a:noFill/>
          <a:ln>
            <a:noFill/>
          </a:ln>
        </p:spPr>
      </p:pic>
    </p:spTree>
    <p:extLst>
      <p:ext uri="{BB962C8B-B14F-4D97-AF65-F5344CB8AC3E}">
        <p14:creationId xmlns:p14="http://schemas.microsoft.com/office/powerpoint/2010/main" val="4237116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852"/>
            <a:ext cx="10958946" cy="1325563"/>
          </a:xfrm>
        </p:spPr>
        <p:txBody>
          <a:bodyPr>
            <a:normAutofit/>
          </a:bodyPr>
          <a:lstStyle/>
          <a:p>
            <a:r>
              <a:rPr lang="en-US" sz="3600" dirty="0" smtClean="0">
                <a:solidFill>
                  <a:srgbClr val="FF0000"/>
                </a:solidFill>
                <a:latin typeface="+mn-lt"/>
                <a:ea typeface="+mn-ea"/>
                <a:cs typeface="+mn-cs"/>
              </a:rPr>
              <a:t>40% of older adults anticipate the need for safety related home modifications and this increases with age</a:t>
            </a:r>
            <a:endParaRPr lang="en-US" sz="3600" dirty="0">
              <a:solidFill>
                <a:srgbClr val="FF0000"/>
              </a:solidFill>
              <a:latin typeface="+mn-lt"/>
              <a:ea typeface="+mn-ea"/>
              <a:cs typeface="+mn-cs"/>
            </a:endParaRPr>
          </a:p>
        </p:txBody>
      </p:sp>
      <p:graphicFrame>
        <p:nvGraphicFramePr>
          <p:cNvPr id="8" name="Content Placeholder 7"/>
          <p:cNvGraphicFramePr>
            <a:graphicFrameLocks noGrp="1"/>
          </p:cNvGraphicFramePr>
          <p:nvPr>
            <p:ph idx="1"/>
            <p:extLst/>
          </p:nvPr>
        </p:nvGraphicFramePr>
        <p:xfrm>
          <a:off x="651165" y="1629930"/>
          <a:ext cx="8645235" cy="443345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838200" y="6311900"/>
            <a:ext cx="3832139" cy="369332"/>
          </a:xfrm>
          <a:prstGeom prst="rect">
            <a:avLst/>
          </a:prstGeom>
        </p:spPr>
        <p:txBody>
          <a:bodyPr wrap="none">
            <a:spAutoFit/>
          </a:bodyPr>
          <a:lstStyle/>
          <a:p>
            <a:r>
              <a:rPr lang="en-US" dirty="0"/>
              <a:t>Question </a:t>
            </a:r>
            <a:r>
              <a:rPr lang="en-US" dirty="0" smtClean="0"/>
              <a:t>53 </a:t>
            </a:r>
            <a:r>
              <a:rPr lang="en-US" dirty="0"/>
              <a:t>(Dec, 2020 HAMV survey) </a:t>
            </a:r>
          </a:p>
        </p:txBody>
      </p:sp>
      <p:pic>
        <p:nvPicPr>
          <p:cNvPr id="10" name="Google Shape;76;p14"/>
          <p:cNvPicPr preferRelativeResize="0"/>
          <p:nvPr/>
        </p:nvPicPr>
        <p:blipFill>
          <a:blip r:embed="rId3">
            <a:alphaModFix/>
          </a:blip>
          <a:stretch>
            <a:fillRect/>
          </a:stretch>
        </p:blipFill>
        <p:spPr>
          <a:xfrm>
            <a:off x="5903073" y="6063385"/>
            <a:ext cx="829200" cy="733681"/>
          </a:xfrm>
          <a:prstGeom prst="rect">
            <a:avLst/>
          </a:prstGeom>
          <a:noFill/>
          <a:ln>
            <a:noFill/>
          </a:ln>
        </p:spPr>
      </p:pic>
    </p:spTree>
    <p:extLst>
      <p:ext uri="{BB962C8B-B14F-4D97-AF65-F5344CB8AC3E}">
        <p14:creationId xmlns:p14="http://schemas.microsoft.com/office/powerpoint/2010/main" val="87427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3886" y="3359801"/>
            <a:ext cx="5393600" cy="1297716"/>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The Human side of the numbers</a:t>
            </a:r>
            <a:endParaRPr lang="en-US" dirty="0"/>
          </a:p>
        </p:txBody>
      </p:sp>
      <p:sp>
        <p:nvSpPr>
          <p:cNvPr id="6" name="Text Placeholder 5"/>
          <p:cNvSpPr>
            <a:spLocks noGrp="1"/>
          </p:cNvSpPr>
          <p:nvPr>
            <p:ph type="body" idx="2"/>
          </p:nvPr>
        </p:nvSpPr>
        <p:spPr>
          <a:xfrm>
            <a:off x="6625756" y="1545259"/>
            <a:ext cx="5116000" cy="4926800"/>
          </a:xfrm>
        </p:spPr>
        <p:txBody>
          <a:bodyPr/>
          <a:lstStyle/>
          <a:p>
            <a:pPr marL="152396" indent="0">
              <a:buNone/>
            </a:pPr>
            <a:endParaRPr lang="en-US" sz="4000" dirty="0" smtClean="0"/>
          </a:p>
          <a:p>
            <a:endParaRPr lang="en-US" sz="4000" dirty="0" smtClean="0"/>
          </a:p>
          <a:p>
            <a:pPr marL="152396" indent="0">
              <a:buNone/>
            </a:pPr>
            <a:endParaRPr lang="en-US" dirty="0" smtClean="0"/>
          </a:p>
          <a:p>
            <a:pPr marL="152396" indent="0">
              <a:buNone/>
            </a:pPr>
            <a:endParaRPr lang="en-US" dirty="0"/>
          </a:p>
          <a:p>
            <a:pPr marL="152396" indent="0">
              <a:buNone/>
            </a:pPr>
            <a:endParaRPr lang="en-US" dirty="0" smtClean="0"/>
          </a:p>
          <a:p>
            <a:pPr marL="152396" indent="0">
              <a:buNone/>
            </a:pPr>
            <a:endParaRPr lang="en-US" dirty="0"/>
          </a:p>
          <a:p>
            <a:pPr marL="152396" indent="0">
              <a:buNone/>
            </a:pPr>
            <a:endParaRPr lang="en-US" dirty="0"/>
          </a:p>
        </p:txBody>
      </p:sp>
      <p:sp>
        <p:nvSpPr>
          <p:cNvPr id="2" name="TextBox 1"/>
          <p:cNvSpPr txBox="1"/>
          <p:nvPr/>
        </p:nvSpPr>
        <p:spPr>
          <a:xfrm>
            <a:off x="7589078" y="2205639"/>
            <a:ext cx="3856383" cy="2308324"/>
          </a:xfrm>
          <a:prstGeom prst="rect">
            <a:avLst/>
          </a:prstGeom>
          <a:noFill/>
        </p:spPr>
        <p:txBody>
          <a:bodyPr wrap="square" rtlCol="0">
            <a:spAutoFit/>
          </a:bodyPr>
          <a:lstStyle/>
          <a:p>
            <a:r>
              <a:rPr lang="en-US" sz="3600" dirty="0" smtClean="0">
                <a:solidFill>
                  <a:schemeClr val="bg1"/>
                </a:solidFill>
              </a:rPr>
              <a:t>Meet 4 Older Adults who represent each age range</a:t>
            </a:r>
            <a:endParaRPr lang="en-US" sz="3600" dirty="0">
              <a:solidFill>
                <a:schemeClr val="bg1"/>
              </a:solidFill>
            </a:endParaRPr>
          </a:p>
        </p:txBody>
      </p:sp>
      <p:pic>
        <p:nvPicPr>
          <p:cNvPr id="5" name="Google Shape;76;p14"/>
          <p:cNvPicPr preferRelativeResize="0"/>
          <p:nvPr/>
        </p:nvPicPr>
        <p:blipFill>
          <a:blip r:embed="rId2">
            <a:alphaModFix/>
          </a:blip>
          <a:stretch>
            <a:fillRect/>
          </a:stretch>
        </p:blipFill>
        <p:spPr>
          <a:xfrm>
            <a:off x="5708091" y="6063373"/>
            <a:ext cx="829200" cy="733681"/>
          </a:xfrm>
          <a:prstGeom prst="rect">
            <a:avLst/>
          </a:prstGeom>
          <a:noFill/>
          <a:ln>
            <a:noFill/>
          </a:ln>
        </p:spPr>
      </p:pic>
    </p:spTree>
    <p:extLst>
      <p:ext uri="{BB962C8B-B14F-4D97-AF65-F5344CB8AC3E}">
        <p14:creationId xmlns:p14="http://schemas.microsoft.com/office/powerpoint/2010/main" val="1606109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sp>
        <p:nvSpPr>
          <p:cNvPr id="89" name="Google Shape;89;p19"/>
          <p:cNvSpPr/>
          <p:nvPr/>
        </p:nvSpPr>
        <p:spPr>
          <a:xfrm>
            <a:off x="3179353" y="1138328"/>
            <a:ext cx="5615940" cy="0"/>
          </a:xfrm>
          <a:custGeom>
            <a:avLst/>
            <a:gdLst/>
            <a:ahLst/>
            <a:cxnLst/>
            <a:rect l="l" t="t" r="r" b="b"/>
            <a:pathLst>
              <a:path w="8423910" h="120000" extrusionOk="0">
                <a:moveTo>
                  <a:pt x="0" y="0"/>
                </a:moveTo>
                <a:lnTo>
                  <a:pt x="8423387"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buClr>
                <a:srgbClr val="000000"/>
              </a:buClr>
              <a:buFont typeface="Arial"/>
              <a:buNone/>
            </a:pPr>
            <a:endParaRPr sz="1200" kern="0" dirty="0">
              <a:solidFill>
                <a:srgbClr val="000000"/>
              </a:solidFill>
              <a:cs typeface="Arial"/>
              <a:sym typeface="Arial"/>
            </a:endParaRPr>
          </a:p>
        </p:txBody>
      </p:sp>
      <p:pic>
        <p:nvPicPr>
          <p:cNvPr id="90" name="Google Shape;90;p19"/>
          <p:cNvPicPr preferRelativeResize="0"/>
          <p:nvPr/>
        </p:nvPicPr>
        <p:blipFill rotWithShape="1">
          <a:blip r:embed="rId3">
            <a:alphaModFix/>
          </a:blip>
          <a:srcRect/>
          <a:stretch/>
        </p:blipFill>
        <p:spPr>
          <a:xfrm>
            <a:off x="319930" y="327673"/>
            <a:ext cx="2859423" cy="3101327"/>
          </a:xfrm>
          <a:prstGeom prst="rect">
            <a:avLst/>
          </a:prstGeom>
          <a:noFill/>
          <a:ln>
            <a:noFill/>
          </a:ln>
        </p:spPr>
      </p:pic>
      <p:sp>
        <p:nvSpPr>
          <p:cNvPr id="91" name="Google Shape;91;p19"/>
          <p:cNvSpPr txBox="1"/>
          <p:nvPr/>
        </p:nvSpPr>
        <p:spPr>
          <a:xfrm>
            <a:off x="3475266" y="2408655"/>
            <a:ext cx="4776047" cy="572497"/>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467" kern="0" dirty="0">
                <a:solidFill>
                  <a:srgbClr val="000000"/>
                </a:solidFill>
                <a:ea typeface="Arial"/>
                <a:cs typeface="Arial"/>
                <a:sym typeface="Arial"/>
              </a:rPr>
              <a:t>She is somewhat aware of the services on Island for older  adults but does not use them or feel the need to.</a:t>
            </a:r>
            <a:endParaRPr sz="1467" kern="0" dirty="0">
              <a:solidFill>
                <a:srgbClr val="000000"/>
              </a:solidFill>
              <a:ea typeface="Arial"/>
              <a:cs typeface="Arial"/>
              <a:sym typeface="Arial"/>
            </a:endParaRPr>
          </a:p>
        </p:txBody>
      </p:sp>
      <p:sp>
        <p:nvSpPr>
          <p:cNvPr id="92" name="Google Shape;92;p19"/>
          <p:cNvSpPr txBox="1"/>
          <p:nvPr/>
        </p:nvSpPr>
        <p:spPr>
          <a:xfrm>
            <a:off x="3475266" y="3189706"/>
            <a:ext cx="4781973" cy="572497"/>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467" kern="0" dirty="0">
                <a:solidFill>
                  <a:srgbClr val="000000"/>
                </a:solidFill>
                <a:ea typeface="Arial"/>
                <a:cs typeface="Arial"/>
                <a:sym typeface="Arial"/>
              </a:rPr>
              <a:t>On the weekends, Jane spends time exploring the trails,  taking beach walks and facetimes with her grandchildren!</a:t>
            </a:r>
            <a:endParaRPr sz="1467" kern="0" dirty="0">
              <a:solidFill>
                <a:srgbClr val="000000"/>
              </a:solidFill>
              <a:ea typeface="Arial"/>
              <a:cs typeface="Arial"/>
              <a:sym typeface="Arial"/>
            </a:endParaRPr>
          </a:p>
        </p:txBody>
      </p:sp>
      <p:sp>
        <p:nvSpPr>
          <p:cNvPr id="93" name="Google Shape;93;p19"/>
          <p:cNvSpPr/>
          <p:nvPr/>
        </p:nvSpPr>
        <p:spPr>
          <a:xfrm>
            <a:off x="8986451" y="0"/>
            <a:ext cx="2834216" cy="6858000"/>
          </a:xfrm>
          <a:custGeom>
            <a:avLst/>
            <a:gdLst/>
            <a:ahLst/>
            <a:cxnLst/>
            <a:rect l="l" t="t" r="r" b="b"/>
            <a:pathLst>
              <a:path w="4251325" h="10287000" extrusionOk="0">
                <a:moveTo>
                  <a:pt x="0" y="0"/>
                </a:moveTo>
                <a:lnTo>
                  <a:pt x="4251225" y="0"/>
                </a:lnTo>
                <a:lnTo>
                  <a:pt x="4251225" y="10286999"/>
                </a:lnTo>
                <a:lnTo>
                  <a:pt x="0" y="10286999"/>
                </a:lnTo>
                <a:lnTo>
                  <a:pt x="0" y="0"/>
                </a:lnTo>
                <a:close/>
              </a:path>
            </a:pathLst>
          </a:custGeom>
          <a:solidFill>
            <a:srgbClr val="0077C7"/>
          </a:solidFill>
          <a:ln>
            <a:noFill/>
          </a:ln>
        </p:spPr>
        <p:txBody>
          <a:bodyPr spcFirstLastPara="1" wrap="square" lIns="0" tIns="0" rIns="0" bIns="0" anchor="t" anchorCtr="0">
            <a:noAutofit/>
          </a:bodyPr>
          <a:lstStyle/>
          <a:p>
            <a:pPr>
              <a:buClr>
                <a:srgbClr val="000000"/>
              </a:buClr>
              <a:buFont typeface="Arial"/>
              <a:buNone/>
            </a:pPr>
            <a:endParaRPr sz="1200" kern="0" dirty="0">
              <a:solidFill>
                <a:srgbClr val="000000"/>
              </a:solidFill>
              <a:cs typeface="Arial"/>
              <a:sym typeface="Arial"/>
            </a:endParaRPr>
          </a:p>
        </p:txBody>
      </p:sp>
      <p:sp>
        <p:nvSpPr>
          <p:cNvPr id="94" name="Google Shape;94;p19"/>
          <p:cNvSpPr txBox="1"/>
          <p:nvPr/>
        </p:nvSpPr>
        <p:spPr>
          <a:xfrm>
            <a:off x="3362394" y="646575"/>
            <a:ext cx="5632873" cy="1604057"/>
          </a:xfrm>
          <a:prstGeom prst="rect">
            <a:avLst/>
          </a:prstGeom>
          <a:noFill/>
          <a:ln>
            <a:noFill/>
          </a:ln>
        </p:spPr>
        <p:txBody>
          <a:bodyPr spcFirstLastPara="1" wrap="square" lIns="0" tIns="31333" rIns="0" bIns="0" anchor="t" anchorCtr="0">
            <a:spAutoFit/>
          </a:bodyPr>
          <a:lstStyle/>
          <a:p>
            <a:pPr marL="16933">
              <a:buClr>
                <a:srgbClr val="000000"/>
              </a:buClr>
            </a:pPr>
            <a:r>
              <a:rPr lang="en" sz="2133" kern="0" dirty="0">
                <a:solidFill>
                  <a:srgbClr val="092F54"/>
                </a:solidFill>
                <a:cs typeface="Arial"/>
                <a:sym typeface="Times New Roman"/>
              </a:rPr>
              <a:t>Daily </a:t>
            </a:r>
            <a:r>
              <a:rPr lang="en" sz="2133" kern="0" dirty="0" smtClean="0">
                <a:solidFill>
                  <a:srgbClr val="092F54"/>
                </a:solidFill>
                <a:cs typeface="Arial"/>
                <a:sym typeface="Times New Roman"/>
              </a:rPr>
              <a:t>Life…</a:t>
            </a:r>
            <a:endParaRPr sz="2133" kern="0" dirty="0">
              <a:solidFill>
                <a:srgbClr val="092F54"/>
              </a:solidFill>
              <a:cs typeface="Arial"/>
              <a:sym typeface="Arial"/>
            </a:endParaRPr>
          </a:p>
          <a:p>
            <a:pPr marL="118530" marR="626518">
              <a:lnSpc>
                <a:spcPct val="125000"/>
              </a:lnSpc>
              <a:spcBef>
                <a:spcPts val="933"/>
              </a:spcBef>
              <a:buClr>
                <a:srgbClr val="000000"/>
              </a:buClr>
            </a:pPr>
            <a:r>
              <a:rPr lang="en" sz="1467" kern="0" dirty="0">
                <a:solidFill>
                  <a:srgbClr val="000000"/>
                </a:solidFill>
                <a:ea typeface="Arial"/>
                <a:cs typeface="Arial"/>
                <a:sym typeface="Arial"/>
              </a:rPr>
              <a:t>Jane has lived on the Island, at least part-time, for most of  her adult life and owns a home in Edgartown.  She works  full-time for a company in Boston and volunteers on a  weekly basis for the Island Food Pantry.</a:t>
            </a:r>
            <a:endParaRPr sz="1467" kern="0" dirty="0">
              <a:solidFill>
                <a:srgbClr val="000000"/>
              </a:solidFill>
              <a:ea typeface="Arial"/>
              <a:cs typeface="Arial"/>
              <a:sym typeface="Arial"/>
            </a:endParaRPr>
          </a:p>
        </p:txBody>
      </p:sp>
      <p:sp>
        <p:nvSpPr>
          <p:cNvPr id="95" name="Google Shape;95;p19"/>
          <p:cNvSpPr txBox="1"/>
          <p:nvPr/>
        </p:nvSpPr>
        <p:spPr>
          <a:xfrm>
            <a:off x="319929" y="3622007"/>
            <a:ext cx="2527723" cy="2616301"/>
          </a:xfrm>
          <a:prstGeom prst="rect">
            <a:avLst/>
          </a:prstGeom>
          <a:noFill/>
          <a:ln>
            <a:noFill/>
          </a:ln>
        </p:spPr>
        <p:txBody>
          <a:bodyPr spcFirstLastPara="1" wrap="square" lIns="0" tIns="10167" rIns="0" bIns="0" anchor="t" anchorCtr="0">
            <a:spAutoFit/>
          </a:bodyPr>
          <a:lstStyle/>
          <a:p>
            <a:pPr marL="16933">
              <a:buClr>
                <a:srgbClr val="000000"/>
              </a:buClr>
            </a:pPr>
            <a:r>
              <a:rPr lang="en" sz="3333" kern="0" dirty="0">
                <a:solidFill>
                  <a:srgbClr val="33ACFA"/>
                </a:solidFill>
                <a:ea typeface="Arial"/>
                <a:cs typeface="Arial"/>
                <a:sym typeface="Arial"/>
              </a:rPr>
              <a:t>Jane, 63</a:t>
            </a:r>
            <a:endParaRPr sz="3333" kern="0" dirty="0">
              <a:solidFill>
                <a:srgbClr val="000000"/>
              </a:solidFill>
              <a:ea typeface="Arial"/>
              <a:cs typeface="Arial"/>
              <a:sym typeface="Arial"/>
            </a:endParaRPr>
          </a:p>
          <a:p>
            <a:pPr marL="16933">
              <a:lnSpc>
                <a:spcPct val="114999"/>
              </a:lnSpc>
              <a:spcBef>
                <a:spcPts val="1600"/>
              </a:spcBef>
              <a:buClr>
                <a:srgbClr val="000000"/>
              </a:buClr>
            </a:pPr>
            <a:r>
              <a:rPr lang="en" sz="2667" kern="0" dirty="0">
                <a:solidFill>
                  <a:srgbClr val="000000"/>
                </a:solidFill>
                <a:ea typeface="Arial"/>
                <a:cs typeface="Arial"/>
                <a:sym typeface="Arial"/>
              </a:rPr>
              <a:t>"</a:t>
            </a:r>
            <a:r>
              <a:rPr lang="en" sz="2667" i="1" kern="0" dirty="0">
                <a:solidFill>
                  <a:srgbClr val="000000"/>
                </a:solidFill>
                <a:latin typeface="Times New Roman"/>
                <a:ea typeface="Times New Roman"/>
                <a:cs typeface="Times New Roman"/>
                <a:sym typeface="Times New Roman"/>
              </a:rPr>
              <a:t>The Council on  Aging? I'm not old  enough for that!"</a:t>
            </a:r>
            <a:endParaRPr sz="2667" kern="0" dirty="0">
              <a:solidFill>
                <a:srgbClr val="000000"/>
              </a:solidFill>
              <a:latin typeface="Times New Roman"/>
              <a:ea typeface="Times New Roman"/>
              <a:cs typeface="Times New Roman"/>
              <a:sym typeface="Times New Roman"/>
            </a:endParaRPr>
          </a:p>
        </p:txBody>
      </p:sp>
      <p:sp>
        <p:nvSpPr>
          <p:cNvPr id="96" name="Google Shape;96;p19"/>
          <p:cNvSpPr txBox="1">
            <a:spLocks noGrp="1"/>
          </p:cNvSpPr>
          <p:nvPr>
            <p:ph type="title"/>
          </p:nvPr>
        </p:nvSpPr>
        <p:spPr>
          <a:xfrm>
            <a:off x="9245197" y="83363"/>
            <a:ext cx="2473960" cy="1550010"/>
          </a:xfrm>
          <a:prstGeom prst="rect">
            <a:avLst/>
          </a:prstGeom>
          <a:noFill/>
          <a:ln>
            <a:noFill/>
          </a:ln>
        </p:spPr>
        <p:txBody>
          <a:bodyPr spcFirstLastPara="1" wrap="square" lIns="0" tIns="308200" rIns="0" bIns="0" anchor="t" anchorCtr="0">
            <a:spAutoFit/>
          </a:bodyPr>
          <a:lstStyle/>
          <a:p>
            <a:pPr marL="507987"/>
            <a:r>
              <a:rPr lang="en" sz="4800" dirty="0"/>
              <a:t>70</a:t>
            </a:r>
            <a:r>
              <a:rPr lang="en" sz="4133" dirty="0"/>
              <a:t>%</a:t>
            </a:r>
            <a:endParaRPr sz="4133" dirty="0"/>
          </a:p>
          <a:p>
            <a:pPr marL="16933">
              <a:lnSpc>
                <a:spcPct val="125299"/>
              </a:lnSpc>
              <a:spcBef>
                <a:spcPts val="267"/>
              </a:spcBef>
            </a:pPr>
            <a:r>
              <a:rPr lang="en" sz="1200" dirty="0"/>
              <a:t>of survey respondents 60-64 work  for a non- Vineyard employer</a:t>
            </a:r>
            <a:endParaRPr sz="1200" dirty="0"/>
          </a:p>
        </p:txBody>
      </p:sp>
      <p:sp>
        <p:nvSpPr>
          <p:cNvPr id="97" name="Google Shape;97;p19"/>
          <p:cNvSpPr txBox="1"/>
          <p:nvPr/>
        </p:nvSpPr>
        <p:spPr>
          <a:xfrm>
            <a:off x="3359220" y="3956020"/>
            <a:ext cx="2163657" cy="336343"/>
          </a:xfrm>
          <a:prstGeom prst="rect">
            <a:avLst/>
          </a:prstGeom>
          <a:noFill/>
          <a:ln>
            <a:noFill/>
          </a:ln>
        </p:spPr>
        <p:txBody>
          <a:bodyPr spcFirstLastPara="1" wrap="square" lIns="0" tIns="8033" rIns="0" bIns="0" anchor="t" anchorCtr="0">
            <a:spAutoFit/>
          </a:bodyPr>
          <a:lstStyle/>
          <a:p>
            <a:pPr marL="16933">
              <a:buClr>
                <a:srgbClr val="000000"/>
              </a:buClr>
            </a:pPr>
            <a:r>
              <a:rPr lang="en" sz="2133" kern="0" dirty="0" smtClean="0">
                <a:solidFill>
                  <a:srgbClr val="092F54"/>
                </a:solidFill>
                <a:ea typeface="Arial"/>
                <a:cs typeface="Arial"/>
                <a:sym typeface="Arial"/>
              </a:rPr>
              <a:t>L</a:t>
            </a:r>
            <a:r>
              <a:rPr lang="en" sz="2133" kern="0" dirty="0">
                <a:solidFill>
                  <a:srgbClr val="092F54"/>
                </a:solidFill>
                <a:ea typeface="Arial"/>
                <a:cs typeface="Arial"/>
                <a:sym typeface="Arial"/>
              </a:rPr>
              <a:t>ooki</a:t>
            </a:r>
            <a:r>
              <a:rPr lang="en" sz="2133" kern="0" dirty="0" smtClean="0">
                <a:solidFill>
                  <a:srgbClr val="092F54"/>
                </a:solidFill>
                <a:ea typeface="Arial"/>
                <a:cs typeface="Arial"/>
                <a:sym typeface="Arial"/>
              </a:rPr>
              <a:t>ng </a:t>
            </a:r>
            <a:r>
              <a:rPr lang="en" sz="2133" kern="0" dirty="0">
                <a:solidFill>
                  <a:srgbClr val="092F54"/>
                </a:solidFill>
                <a:ea typeface="Arial"/>
                <a:cs typeface="Arial"/>
                <a:sym typeface="Arial"/>
              </a:rPr>
              <a:t>ahead</a:t>
            </a:r>
            <a:r>
              <a:rPr lang="en" sz="1600" kern="0" dirty="0">
                <a:solidFill>
                  <a:srgbClr val="092F54"/>
                </a:solidFill>
                <a:ea typeface="Arial"/>
                <a:cs typeface="Arial"/>
                <a:sym typeface="Arial"/>
              </a:rPr>
              <a:t>...</a:t>
            </a:r>
            <a:endParaRPr sz="1600" kern="0" dirty="0">
              <a:solidFill>
                <a:srgbClr val="000000"/>
              </a:solidFill>
              <a:ea typeface="Arial"/>
              <a:cs typeface="Arial"/>
              <a:sym typeface="Arial"/>
            </a:endParaRPr>
          </a:p>
        </p:txBody>
      </p:sp>
      <p:sp>
        <p:nvSpPr>
          <p:cNvPr id="98" name="Google Shape;98;p19"/>
          <p:cNvSpPr txBox="1"/>
          <p:nvPr/>
        </p:nvSpPr>
        <p:spPr>
          <a:xfrm>
            <a:off x="3359219" y="4579773"/>
            <a:ext cx="5255684" cy="572497"/>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467" kern="0" dirty="0">
                <a:solidFill>
                  <a:srgbClr val="000000"/>
                </a:solidFill>
                <a:ea typeface="Arial"/>
                <a:cs typeface="Arial"/>
                <a:sym typeface="Arial"/>
              </a:rPr>
              <a:t>Jane plans to retire on the Island and it is very important to her  to stay in her home.</a:t>
            </a:r>
            <a:endParaRPr sz="1467" kern="0" dirty="0">
              <a:solidFill>
                <a:srgbClr val="000000"/>
              </a:solidFill>
              <a:ea typeface="Arial"/>
              <a:cs typeface="Arial"/>
              <a:sym typeface="Arial"/>
            </a:endParaRPr>
          </a:p>
        </p:txBody>
      </p:sp>
      <p:sp>
        <p:nvSpPr>
          <p:cNvPr id="99" name="Google Shape;99;p19"/>
          <p:cNvSpPr txBox="1"/>
          <p:nvPr/>
        </p:nvSpPr>
        <p:spPr>
          <a:xfrm>
            <a:off x="3359219" y="5360821"/>
            <a:ext cx="5311139" cy="854690"/>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467" kern="0" dirty="0">
                <a:solidFill>
                  <a:srgbClr val="000000"/>
                </a:solidFill>
                <a:ea typeface="Arial"/>
                <a:cs typeface="Arial"/>
                <a:sym typeface="Arial"/>
              </a:rPr>
              <a:t>She understands this might not be possible, and would consider  moving off Island to be closer to family and a lower cost of  living</a:t>
            </a:r>
            <a:r>
              <a:rPr lang="en" sz="1333" kern="0" dirty="0">
                <a:solidFill>
                  <a:srgbClr val="000000"/>
                </a:solidFill>
                <a:ea typeface="Arial"/>
                <a:cs typeface="Arial"/>
                <a:sym typeface="Arial"/>
              </a:rPr>
              <a:t>.</a:t>
            </a:r>
            <a:endParaRPr sz="1333" kern="0" dirty="0">
              <a:solidFill>
                <a:srgbClr val="000000"/>
              </a:solidFill>
              <a:ea typeface="Arial"/>
              <a:cs typeface="Arial"/>
              <a:sym typeface="Arial"/>
            </a:endParaRPr>
          </a:p>
        </p:txBody>
      </p:sp>
      <p:sp>
        <p:nvSpPr>
          <p:cNvPr id="100" name="Google Shape;100;p19"/>
          <p:cNvSpPr txBox="1"/>
          <p:nvPr/>
        </p:nvSpPr>
        <p:spPr>
          <a:xfrm>
            <a:off x="9266383" y="2201804"/>
            <a:ext cx="2076451" cy="1394039"/>
          </a:xfrm>
          <a:prstGeom prst="rect">
            <a:avLst/>
          </a:prstGeom>
          <a:noFill/>
          <a:ln>
            <a:noFill/>
          </a:ln>
        </p:spPr>
        <p:txBody>
          <a:bodyPr spcFirstLastPara="1" wrap="square" lIns="0" tIns="11433" rIns="0" bIns="0" anchor="t" anchorCtr="0">
            <a:spAutoFit/>
          </a:bodyPr>
          <a:lstStyle/>
          <a:p>
            <a:pPr marL="474121">
              <a:buClr>
                <a:srgbClr val="000000"/>
              </a:buClr>
            </a:pPr>
            <a:r>
              <a:rPr lang="en" sz="5067" kern="0">
                <a:solidFill>
                  <a:srgbClr val="FFFFFA"/>
                </a:solidFill>
                <a:ea typeface="Arial"/>
                <a:cs typeface="Arial"/>
                <a:sym typeface="Arial"/>
              </a:rPr>
              <a:t>78</a:t>
            </a:r>
            <a:r>
              <a:rPr lang="en" sz="4133" kern="0">
                <a:solidFill>
                  <a:srgbClr val="FFFFFA"/>
                </a:solidFill>
                <a:ea typeface="Arial"/>
                <a:cs typeface="Arial"/>
                <a:sym typeface="Arial"/>
              </a:rPr>
              <a:t>%</a:t>
            </a:r>
            <a:endParaRPr sz="4133" kern="0" dirty="0">
              <a:solidFill>
                <a:srgbClr val="000000"/>
              </a:solidFill>
              <a:ea typeface="Arial"/>
              <a:cs typeface="Arial"/>
              <a:sym typeface="Arial"/>
            </a:endParaRPr>
          </a:p>
          <a:p>
            <a:pPr marL="16933">
              <a:lnSpc>
                <a:spcPct val="125299"/>
              </a:lnSpc>
              <a:spcBef>
                <a:spcPts val="1067"/>
              </a:spcBef>
              <a:buClr>
                <a:srgbClr val="000000"/>
              </a:buClr>
            </a:pPr>
            <a:r>
              <a:rPr lang="en" sz="1200" kern="0">
                <a:solidFill>
                  <a:srgbClr val="FFFFFA"/>
                </a:solidFill>
                <a:ea typeface="Arial"/>
                <a:cs typeface="Arial"/>
                <a:sym typeface="Arial"/>
              </a:rPr>
              <a:t>of survey respondents 60-64  work to earn an income.</a:t>
            </a:r>
            <a:endParaRPr sz="1200" kern="0" dirty="0">
              <a:solidFill>
                <a:srgbClr val="000000"/>
              </a:solidFill>
              <a:ea typeface="Arial"/>
              <a:cs typeface="Arial"/>
              <a:sym typeface="Arial"/>
            </a:endParaRPr>
          </a:p>
        </p:txBody>
      </p:sp>
      <p:sp>
        <p:nvSpPr>
          <p:cNvPr id="101" name="Google Shape;101;p19"/>
          <p:cNvSpPr txBox="1"/>
          <p:nvPr/>
        </p:nvSpPr>
        <p:spPr>
          <a:xfrm>
            <a:off x="9266383" y="3817530"/>
            <a:ext cx="2128096" cy="1470546"/>
          </a:xfrm>
          <a:prstGeom prst="rect">
            <a:avLst/>
          </a:prstGeom>
          <a:noFill/>
          <a:ln>
            <a:noFill/>
          </a:ln>
        </p:spPr>
        <p:txBody>
          <a:bodyPr spcFirstLastPara="1" wrap="square" lIns="0" tIns="226900" rIns="0" bIns="0" anchor="t" anchorCtr="0">
            <a:spAutoFit/>
          </a:bodyPr>
          <a:lstStyle/>
          <a:p>
            <a:pPr marL="372524">
              <a:buClr>
                <a:srgbClr val="000000"/>
              </a:buClr>
            </a:pPr>
            <a:r>
              <a:rPr lang="en" sz="5067" kern="0">
                <a:solidFill>
                  <a:srgbClr val="FFFFFA"/>
                </a:solidFill>
                <a:ea typeface="Arial"/>
                <a:cs typeface="Arial"/>
                <a:sym typeface="Arial"/>
              </a:rPr>
              <a:t>92</a:t>
            </a:r>
            <a:r>
              <a:rPr lang="en" sz="4133" kern="0">
                <a:solidFill>
                  <a:srgbClr val="FFFFFA"/>
                </a:solidFill>
                <a:ea typeface="Arial"/>
                <a:cs typeface="Arial"/>
                <a:sym typeface="Arial"/>
              </a:rPr>
              <a:t>%</a:t>
            </a:r>
            <a:endParaRPr sz="4133" kern="0" dirty="0">
              <a:solidFill>
                <a:srgbClr val="000000"/>
              </a:solidFill>
              <a:ea typeface="Arial"/>
              <a:cs typeface="Arial"/>
              <a:sym typeface="Arial"/>
            </a:endParaRPr>
          </a:p>
          <a:p>
            <a:pPr marL="16933">
              <a:lnSpc>
                <a:spcPct val="125299"/>
              </a:lnSpc>
              <a:buClr>
                <a:srgbClr val="000000"/>
              </a:buClr>
            </a:pPr>
            <a:r>
              <a:rPr lang="en" sz="1200" kern="0">
                <a:solidFill>
                  <a:srgbClr val="FFFFFA"/>
                </a:solidFill>
                <a:ea typeface="Arial"/>
                <a:cs typeface="Arial"/>
                <a:sym typeface="Arial"/>
              </a:rPr>
              <a:t>of survey respondents, 60-64  have a smartphone.</a:t>
            </a:r>
            <a:endParaRPr sz="1200" kern="0" dirty="0">
              <a:solidFill>
                <a:srgbClr val="000000"/>
              </a:solidFill>
              <a:ea typeface="Arial"/>
              <a:cs typeface="Arial"/>
              <a:sym typeface="Arial"/>
            </a:endParaRPr>
          </a:p>
        </p:txBody>
      </p:sp>
      <p:sp>
        <p:nvSpPr>
          <p:cNvPr id="102" name="Google Shape;102;p19"/>
          <p:cNvSpPr txBox="1"/>
          <p:nvPr/>
        </p:nvSpPr>
        <p:spPr>
          <a:xfrm>
            <a:off x="9245198" y="6166794"/>
            <a:ext cx="1733549" cy="194932"/>
          </a:xfrm>
          <a:prstGeom prst="rect">
            <a:avLst/>
          </a:prstGeom>
          <a:noFill/>
          <a:ln>
            <a:noFill/>
          </a:ln>
        </p:spPr>
        <p:txBody>
          <a:bodyPr spcFirstLastPara="1" wrap="square" lIns="0" tIns="10167" rIns="0" bIns="0" anchor="t" anchorCtr="0">
            <a:spAutoFit/>
          </a:bodyPr>
          <a:lstStyle/>
          <a:p>
            <a:pPr marL="16933">
              <a:buClr>
                <a:srgbClr val="000000"/>
              </a:buClr>
            </a:pPr>
            <a:r>
              <a:rPr lang="en" sz="1200" kern="0">
                <a:solidFill>
                  <a:srgbClr val="FFFFFA"/>
                </a:solidFill>
                <a:ea typeface="Arial"/>
                <a:cs typeface="Arial"/>
                <a:sym typeface="Arial"/>
              </a:rPr>
              <a:t>337 respondents 60-64</a:t>
            </a:r>
            <a:endParaRPr sz="1200" kern="0" dirty="0">
              <a:solidFill>
                <a:srgbClr val="000000"/>
              </a:solidFill>
              <a:ea typeface="Arial"/>
              <a:cs typeface="Arial"/>
              <a:sym typeface="Arial"/>
            </a:endParaRPr>
          </a:p>
        </p:txBody>
      </p:sp>
      <p:sp>
        <p:nvSpPr>
          <p:cNvPr id="16" name="Google Shape;89;p19"/>
          <p:cNvSpPr/>
          <p:nvPr/>
        </p:nvSpPr>
        <p:spPr>
          <a:xfrm>
            <a:off x="3370511" y="4437340"/>
            <a:ext cx="5615940" cy="0"/>
          </a:xfrm>
          <a:custGeom>
            <a:avLst/>
            <a:gdLst/>
            <a:ahLst/>
            <a:cxnLst/>
            <a:rect l="l" t="t" r="r" b="b"/>
            <a:pathLst>
              <a:path w="8423910" h="120000" extrusionOk="0">
                <a:moveTo>
                  <a:pt x="0" y="0"/>
                </a:moveTo>
                <a:lnTo>
                  <a:pt x="8423387"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buClr>
                <a:srgbClr val="000000"/>
              </a:buClr>
              <a:buFont typeface="Arial"/>
              <a:buNone/>
            </a:pPr>
            <a:endParaRPr sz="1200" kern="0" dirty="0">
              <a:solidFill>
                <a:srgbClr val="000000"/>
              </a:solidFill>
              <a:cs typeface="Arial"/>
              <a:sym typeface="Arial"/>
            </a:endParaRPr>
          </a:p>
        </p:txBody>
      </p:sp>
      <p:pic>
        <p:nvPicPr>
          <p:cNvPr id="17" name="Google Shape;76;p14"/>
          <p:cNvPicPr preferRelativeResize="0"/>
          <p:nvPr/>
        </p:nvPicPr>
        <p:blipFill>
          <a:blip r:embed="rId4">
            <a:alphaModFix/>
          </a:blip>
          <a:stretch>
            <a:fillRect/>
          </a:stretch>
        </p:blipFill>
        <p:spPr>
          <a:xfrm>
            <a:off x="2102699" y="5994885"/>
            <a:ext cx="829200" cy="733681"/>
          </a:xfrm>
          <a:prstGeom prst="rect">
            <a:avLst/>
          </a:prstGeom>
          <a:noFill/>
          <a:ln>
            <a:noFill/>
          </a:ln>
        </p:spPr>
      </p:pic>
    </p:spTree>
    <p:extLst>
      <p:ext uri="{BB962C8B-B14F-4D97-AF65-F5344CB8AC3E}">
        <p14:creationId xmlns:p14="http://schemas.microsoft.com/office/powerpoint/2010/main" val="3934875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p:nvPr/>
        </p:nvSpPr>
        <p:spPr>
          <a:xfrm>
            <a:off x="3370861" y="4437340"/>
            <a:ext cx="5615940" cy="0"/>
          </a:xfrm>
          <a:custGeom>
            <a:avLst/>
            <a:gdLst/>
            <a:ahLst/>
            <a:cxnLst/>
            <a:rect l="l" t="t" r="r" b="b"/>
            <a:pathLst>
              <a:path w="8423910" h="120000" extrusionOk="0">
                <a:moveTo>
                  <a:pt x="0" y="0"/>
                </a:moveTo>
                <a:lnTo>
                  <a:pt x="8423387"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buClr>
                <a:srgbClr val="000000"/>
              </a:buClr>
              <a:buFont typeface="Arial"/>
              <a:buNone/>
            </a:pPr>
            <a:endParaRPr sz="1200" kern="0" dirty="0">
              <a:solidFill>
                <a:srgbClr val="000000"/>
              </a:solidFill>
              <a:cs typeface="Arial"/>
              <a:sym typeface="Arial"/>
            </a:endParaRPr>
          </a:p>
        </p:txBody>
      </p:sp>
      <p:pic>
        <p:nvPicPr>
          <p:cNvPr id="108" name="Google Shape;108;p20"/>
          <p:cNvPicPr preferRelativeResize="0"/>
          <p:nvPr/>
        </p:nvPicPr>
        <p:blipFill rotWithShape="1">
          <a:blip r:embed="rId3">
            <a:alphaModFix/>
          </a:blip>
          <a:srcRect/>
          <a:stretch/>
        </p:blipFill>
        <p:spPr>
          <a:xfrm>
            <a:off x="319930" y="327674"/>
            <a:ext cx="2859423" cy="3101327"/>
          </a:xfrm>
          <a:prstGeom prst="rect">
            <a:avLst/>
          </a:prstGeom>
          <a:noFill/>
          <a:ln>
            <a:noFill/>
          </a:ln>
        </p:spPr>
      </p:pic>
      <p:sp>
        <p:nvSpPr>
          <p:cNvPr id="109" name="Google Shape;109;p20"/>
          <p:cNvSpPr txBox="1"/>
          <p:nvPr/>
        </p:nvSpPr>
        <p:spPr>
          <a:xfrm>
            <a:off x="3362998" y="1166427"/>
            <a:ext cx="4947497" cy="854690"/>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467" kern="0">
                <a:solidFill>
                  <a:srgbClr val="000000"/>
                </a:solidFill>
                <a:ea typeface="Arial"/>
                <a:cs typeface="Arial"/>
                <a:sym typeface="Arial"/>
              </a:rPr>
              <a:t>Alan lives with his wife of 40+ years in Vineyard Haven, he  is planning on retiring in the next few years and recently  transitioned from working from full to part-time.</a:t>
            </a:r>
            <a:endParaRPr sz="1467" kern="0" dirty="0">
              <a:solidFill>
                <a:srgbClr val="000000"/>
              </a:solidFill>
              <a:ea typeface="Arial"/>
              <a:cs typeface="Arial"/>
              <a:sym typeface="Arial"/>
            </a:endParaRPr>
          </a:p>
        </p:txBody>
      </p:sp>
      <p:sp>
        <p:nvSpPr>
          <p:cNvPr id="110" name="Google Shape;110;p20"/>
          <p:cNvSpPr txBox="1"/>
          <p:nvPr/>
        </p:nvSpPr>
        <p:spPr>
          <a:xfrm>
            <a:off x="3362998" y="2233263"/>
            <a:ext cx="4886113" cy="1136882"/>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467" kern="0">
                <a:solidFill>
                  <a:srgbClr val="000000"/>
                </a:solidFill>
                <a:ea typeface="Arial"/>
                <a:cs typeface="Arial"/>
                <a:sym typeface="Arial"/>
              </a:rPr>
              <a:t>He and his wife have been active volunteers and enjoy  attending the Island's lectures, performances, talks, and  more. Alan sits on the board of the Boys &amp; Girls Club and  is an active town committee member.</a:t>
            </a:r>
            <a:endParaRPr sz="1467" kern="0" dirty="0">
              <a:solidFill>
                <a:srgbClr val="000000"/>
              </a:solidFill>
              <a:ea typeface="Arial"/>
              <a:cs typeface="Arial"/>
              <a:sym typeface="Arial"/>
            </a:endParaRPr>
          </a:p>
        </p:txBody>
      </p:sp>
      <p:sp>
        <p:nvSpPr>
          <p:cNvPr id="111" name="Google Shape;111;p20"/>
          <p:cNvSpPr txBox="1"/>
          <p:nvPr/>
        </p:nvSpPr>
        <p:spPr>
          <a:xfrm>
            <a:off x="3362998" y="3566812"/>
            <a:ext cx="4812029" cy="572497"/>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467" kern="0" dirty="0">
                <a:solidFill>
                  <a:srgbClr val="000000"/>
                </a:solidFill>
                <a:ea typeface="Arial"/>
                <a:cs typeface="Arial"/>
                <a:sym typeface="Arial"/>
              </a:rPr>
              <a:t>Recently his wife received a diagnosis of dementia which  may curtail in what he can participate in going forward.</a:t>
            </a:r>
            <a:endParaRPr sz="1467" kern="0" dirty="0">
              <a:solidFill>
                <a:srgbClr val="000000"/>
              </a:solidFill>
              <a:ea typeface="Arial"/>
              <a:cs typeface="Arial"/>
              <a:sym typeface="Arial"/>
            </a:endParaRPr>
          </a:p>
        </p:txBody>
      </p:sp>
      <p:sp>
        <p:nvSpPr>
          <p:cNvPr id="112" name="Google Shape;112;p20"/>
          <p:cNvSpPr/>
          <p:nvPr/>
        </p:nvSpPr>
        <p:spPr>
          <a:xfrm>
            <a:off x="8986451" y="0"/>
            <a:ext cx="2834216" cy="6858000"/>
          </a:xfrm>
          <a:custGeom>
            <a:avLst/>
            <a:gdLst/>
            <a:ahLst/>
            <a:cxnLst/>
            <a:rect l="l" t="t" r="r" b="b"/>
            <a:pathLst>
              <a:path w="4251325" h="10287000" extrusionOk="0">
                <a:moveTo>
                  <a:pt x="0" y="0"/>
                </a:moveTo>
                <a:lnTo>
                  <a:pt x="4251225" y="0"/>
                </a:lnTo>
                <a:lnTo>
                  <a:pt x="4251225" y="10286998"/>
                </a:lnTo>
                <a:lnTo>
                  <a:pt x="0" y="10286998"/>
                </a:lnTo>
                <a:lnTo>
                  <a:pt x="0" y="0"/>
                </a:lnTo>
                <a:close/>
              </a:path>
            </a:pathLst>
          </a:custGeom>
          <a:solidFill>
            <a:srgbClr val="092F54"/>
          </a:solidFill>
          <a:ln>
            <a:noFill/>
          </a:ln>
        </p:spPr>
        <p:txBody>
          <a:bodyPr spcFirstLastPara="1" wrap="square" lIns="0" tIns="0" rIns="0" bIns="0" anchor="t" anchorCtr="0">
            <a:noAutofit/>
          </a:bodyPr>
          <a:lstStyle/>
          <a:p>
            <a:pPr>
              <a:buClr>
                <a:srgbClr val="000000"/>
              </a:buClr>
              <a:buFont typeface="Arial"/>
              <a:buNone/>
            </a:pPr>
            <a:endParaRPr sz="1200" kern="0" dirty="0">
              <a:solidFill>
                <a:srgbClr val="000000"/>
              </a:solidFill>
              <a:cs typeface="Arial"/>
              <a:sym typeface="Arial"/>
            </a:endParaRPr>
          </a:p>
        </p:txBody>
      </p:sp>
      <p:sp>
        <p:nvSpPr>
          <p:cNvPr id="113" name="Google Shape;113;p20"/>
          <p:cNvSpPr txBox="1"/>
          <p:nvPr/>
        </p:nvSpPr>
        <p:spPr>
          <a:xfrm>
            <a:off x="311464" y="3860541"/>
            <a:ext cx="2457449" cy="2144312"/>
          </a:xfrm>
          <a:prstGeom prst="rect">
            <a:avLst/>
          </a:prstGeom>
          <a:noFill/>
          <a:ln>
            <a:noFill/>
          </a:ln>
        </p:spPr>
        <p:txBody>
          <a:bodyPr spcFirstLastPara="1" wrap="square" lIns="0" tIns="10167" rIns="0" bIns="0" anchor="t" anchorCtr="0">
            <a:spAutoFit/>
          </a:bodyPr>
          <a:lstStyle/>
          <a:p>
            <a:pPr marL="16933">
              <a:buClr>
                <a:srgbClr val="000000"/>
              </a:buClr>
            </a:pPr>
            <a:r>
              <a:rPr lang="en" sz="3333" kern="0">
                <a:solidFill>
                  <a:srgbClr val="33ACFA"/>
                </a:solidFill>
                <a:ea typeface="Arial"/>
                <a:cs typeface="Arial"/>
                <a:sym typeface="Arial"/>
              </a:rPr>
              <a:t>Alan, 70</a:t>
            </a:r>
            <a:endParaRPr sz="3333" kern="0" dirty="0">
              <a:solidFill>
                <a:srgbClr val="000000"/>
              </a:solidFill>
              <a:ea typeface="Arial"/>
              <a:cs typeface="Arial"/>
              <a:sym typeface="Arial"/>
            </a:endParaRPr>
          </a:p>
          <a:p>
            <a:pPr marL="16933">
              <a:lnSpc>
                <a:spcPct val="114999"/>
              </a:lnSpc>
              <a:spcBef>
                <a:spcPts val="1600"/>
              </a:spcBef>
              <a:buClr>
                <a:srgbClr val="000000"/>
              </a:buClr>
            </a:pPr>
            <a:r>
              <a:rPr lang="en" sz="2667" i="1" kern="0">
                <a:solidFill>
                  <a:srgbClr val="000000"/>
                </a:solidFill>
                <a:latin typeface="Times New Roman"/>
                <a:ea typeface="Times New Roman"/>
                <a:cs typeface="Times New Roman"/>
                <a:sym typeface="Times New Roman"/>
              </a:rPr>
              <a:t>"I love being a  part of this Island  community!"</a:t>
            </a:r>
            <a:endParaRPr sz="2667" kern="0" dirty="0">
              <a:solidFill>
                <a:srgbClr val="000000"/>
              </a:solidFill>
              <a:latin typeface="Times New Roman"/>
              <a:ea typeface="Times New Roman"/>
              <a:cs typeface="Times New Roman"/>
              <a:sym typeface="Times New Roman"/>
            </a:endParaRPr>
          </a:p>
        </p:txBody>
      </p:sp>
      <p:sp>
        <p:nvSpPr>
          <p:cNvPr id="114" name="Google Shape;114;p20"/>
          <p:cNvSpPr txBox="1"/>
          <p:nvPr/>
        </p:nvSpPr>
        <p:spPr>
          <a:xfrm>
            <a:off x="3475264" y="608372"/>
            <a:ext cx="2533649" cy="582564"/>
          </a:xfrm>
          <a:prstGeom prst="rect">
            <a:avLst/>
          </a:prstGeom>
          <a:noFill/>
          <a:ln>
            <a:noFill/>
          </a:ln>
        </p:spPr>
        <p:txBody>
          <a:bodyPr spcFirstLastPara="1" wrap="square" lIns="0" tIns="8033" rIns="0" bIns="0" anchor="t" anchorCtr="0">
            <a:spAutoFit/>
          </a:bodyPr>
          <a:lstStyle/>
          <a:p>
            <a:pPr marL="16933">
              <a:buClr>
                <a:srgbClr val="000000"/>
              </a:buClr>
            </a:pPr>
            <a:r>
              <a:rPr lang="en-US" sz="2133" kern="0" dirty="0">
                <a:solidFill>
                  <a:srgbClr val="092F54"/>
                </a:solidFill>
                <a:cs typeface="Arial"/>
                <a:sym typeface="Times New Roman"/>
              </a:rPr>
              <a:t>Daily Life…</a:t>
            </a:r>
            <a:endParaRPr lang="en-US" sz="2133" kern="0" dirty="0">
              <a:solidFill>
                <a:srgbClr val="092F54"/>
              </a:solidFill>
              <a:cs typeface="Arial"/>
              <a:sym typeface="Arial"/>
            </a:endParaRPr>
          </a:p>
          <a:p>
            <a:pPr marL="16933">
              <a:buClr>
                <a:srgbClr val="000000"/>
              </a:buClr>
            </a:pPr>
            <a:r>
              <a:rPr lang="en" sz="1600" kern="0" dirty="0" smtClean="0">
                <a:solidFill>
                  <a:srgbClr val="092F54"/>
                </a:solidFill>
                <a:ea typeface="Arial"/>
                <a:cs typeface="Arial"/>
                <a:sym typeface="Arial"/>
              </a:rPr>
              <a:t>..</a:t>
            </a:r>
            <a:endParaRPr sz="1600" kern="0" dirty="0">
              <a:solidFill>
                <a:srgbClr val="000000"/>
              </a:solidFill>
              <a:ea typeface="Arial"/>
              <a:cs typeface="Arial"/>
              <a:sym typeface="Arial"/>
            </a:endParaRPr>
          </a:p>
        </p:txBody>
      </p:sp>
      <p:sp>
        <p:nvSpPr>
          <p:cNvPr id="115" name="Google Shape;115;p20"/>
          <p:cNvSpPr txBox="1">
            <a:spLocks noGrp="1"/>
          </p:cNvSpPr>
          <p:nvPr>
            <p:ph type="title"/>
          </p:nvPr>
        </p:nvSpPr>
        <p:spPr>
          <a:xfrm>
            <a:off x="9245197" y="83366"/>
            <a:ext cx="2509096" cy="1780843"/>
          </a:xfrm>
          <a:prstGeom prst="rect">
            <a:avLst/>
          </a:prstGeom>
          <a:noFill/>
          <a:ln>
            <a:noFill/>
          </a:ln>
        </p:spPr>
        <p:txBody>
          <a:bodyPr spcFirstLastPara="1" wrap="square" lIns="0" tIns="308200" rIns="0" bIns="0" anchor="t" anchorCtr="0">
            <a:spAutoFit/>
          </a:bodyPr>
          <a:lstStyle/>
          <a:p>
            <a:pPr marL="253994"/>
            <a:r>
              <a:rPr lang="en" sz="4800" dirty="0"/>
              <a:t>1 in 3</a:t>
            </a:r>
            <a:endParaRPr sz="4800" dirty="0"/>
          </a:p>
          <a:p>
            <a:pPr marL="16933">
              <a:lnSpc>
                <a:spcPct val="125299"/>
              </a:lnSpc>
              <a:spcBef>
                <a:spcPts val="267"/>
              </a:spcBef>
            </a:pPr>
            <a:r>
              <a:rPr lang="en" sz="1200" dirty="0"/>
              <a:t>survey respondents 65-74 attend  lectures, performances, art shows,  author talks, cultural events.</a:t>
            </a:r>
            <a:endParaRPr sz="1200" dirty="0"/>
          </a:p>
        </p:txBody>
      </p:sp>
      <p:sp>
        <p:nvSpPr>
          <p:cNvPr id="116" name="Google Shape;116;p20"/>
          <p:cNvSpPr txBox="1"/>
          <p:nvPr/>
        </p:nvSpPr>
        <p:spPr>
          <a:xfrm>
            <a:off x="3359219" y="4483533"/>
            <a:ext cx="5201496" cy="1849898"/>
          </a:xfrm>
          <a:prstGeom prst="rect">
            <a:avLst/>
          </a:prstGeom>
          <a:noFill/>
          <a:ln>
            <a:noFill/>
          </a:ln>
        </p:spPr>
        <p:txBody>
          <a:bodyPr spcFirstLastPara="1" wrap="square" lIns="0" tIns="8033" rIns="0" bIns="0" anchor="t" anchorCtr="0">
            <a:spAutoFit/>
          </a:bodyPr>
          <a:lstStyle/>
          <a:p>
            <a:pPr marL="16933">
              <a:buClr>
                <a:srgbClr val="000000"/>
              </a:buClr>
            </a:pPr>
            <a:r>
              <a:rPr lang="en" sz="2133" kern="0" dirty="0">
                <a:solidFill>
                  <a:srgbClr val="092F54"/>
                </a:solidFill>
                <a:ea typeface="Arial"/>
                <a:cs typeface="Arial"/>
                <a:sym typeface="Arial"/>
              </a:rPr>
              <a:t>Looking ahead</a:t>
            </a:r>
            <a:r>
              <a:rPr lang="en" sz="1600" kern="0" dirty="0">
                <a:solidFill>
                  <a:srgbClr val="092F54"/>
                </a:solidFill>
                <a:ea typeface="Arial"/>
                <a:cs typeface="Arial"/>
                <a:sym typeface="Arial"/>
              </a:rPr>
              <a:t>...</a:t>
            </a:r>
            <a:endParaRPr sz="1600" kern="0" dirty="0">
              <a:solidFill>
                <a:srgbClr val="000000"/>
              </a:solidFill>
              <a:ea typeface="Arial"/>
              <a:cs typeface="Arial"/>
              <a:sym typeface="Arial"/>
            </a:endParaRPr>
          </a:p>
          <a:p>
            <a:pPr marL="16933">
              <a:lnSpc>
                <a:spcPct val="125000"/>
              </a:lnSpc>
              <a:spcBef>
                <a:spcPts val="800"/>
              </a:spcBef>
              <a:buClr>
                <a:srgbClr val="000000"/>
              </a:buClr>
            </a:pPr>
            <a:r>
              <a:rPr lang="en" sz="1467" kern="0" dirty="0">
                <a:solidFill>
                  <a:srgbClr val="000000"/>
                </a:solidFill>
                <a:ea typeface="Arial"/>
                <a:cs typeface="Arial"/>
                <a:sym typeface="Arial"/>
              </a:rPr>
              <a:t>Alan and his wife have no plans on leaving the Island unless  they can't receive the support they will need as his wife's  dementia worsens. While they were looking forward to sharing  their retirement years in this beautiful place, Alan has some  concerns about being far away from their adult children.</a:t>
            </a:r>
            <a:endParaRPr sz="1467" kern="0" dirty="0">
              <a:solidFill>
                <a:srgbClr val="000000"/>
              </a:solidFill>
              <a:ea typeface="Arial"/>
              <a:cs typeface="Arial"/>
              <a:sym typeface="Arial"/>
            </a:endParaRPr>
          </a:p>
        </p:txBody>
      </p:sp>
      <p:sp>
        <p:nvSpPr>
          <p:cNvPr id="117" name="Google Shape;117;p20"/>
          <p:cNvSpPr txBox="1"/>
          <p:nvPr/>
        </p:nvSpPr>
        <p:spPr>
          <a:xfrm>
            <a:off x="9266383" y="2283061"/>
            <a:ext cx="2319867" cy="1450465"/>
          </a:xfrm>
          <a:prstGeom prst="rect">
            <a:avLst/>
          </a:prstGeom>
          <a:noFill/>
          <a:ln>
            <a:noFill/>
          </a:ln>
        </p:spPr>
        <p:txBody>
          <a:bodyPr spcFirstLastPara="1" wrap="square" lIns="0" tIns="11433" rIns="0" bIns="0" anchor="t" anchorCtr="0">
            <a:spAutoFit/>
          </a:bodyPr>
          <a:lstStyle/>
          <a:p>
            <a:pPr marL="287859">
              <a:buClr>
                <a:srgbClr val="000000"/>
              </a:buClr>
            </a:pPr>
            <a:r>
              <a:rPr lang="en" sz="5067" kern="0">
                <a:solidFill>
                  <a:srgbClr val="FFFFFA"/>
                </a:solidFill>
                <a:ea typeface="Arial"/>
                <a:cs typeface="Arial"/>
                <a:sym typeface="Arial"/>
              </a:rPr>
              <a:t>1 in 5</a:t>
            </a:r>
            <a:endParaRPr sz="5067" kern="0" dirty="0">
              <a:solidFill>
                <a:srgbClr val="000000"/>
              </a:solidFill>
              <a:ea typeface="Arial"/>
              <a:cs typeface="Arial"/>
              <a:sym typeface="Arial"/>
            </a:endParaRPr>
          </a:p>
          <a:p>
            <a:pPr marL="16933">
              <a:spcBef>
                <a:spcPts val="133"/>
              </a:spcBef>
              <a:buClr>
                <a:srgbClr val="000000"/>
              </a:buClr>
            </a:pPr>
            <a:r>
              <a:rPr lang="en" sz="1200" kern="0">
                <a:solidFill>
                  <a:srgbClr val="FFFFFA"/>
                </a:solidFill>
                <a:ea typeface="Arial"/>
                <a:cs typeface="Arial"/>
                <a:sym typeface="Arial"/>
              </a:rPr>
              <a:t>survey respondents 65-74</a:t>
            </a:r>
            <a:endParaRPr sz="1200" kern="0" dirty="0">
              <a:solidFill>
                <a:srgbClr val="000000"/>
              </a:solidFill>
              <a:ea typeface="Arial"/>
              <a:cs typeface="Arial"/>
              <a:sym typeface="Arial"/>
            </a:endParaRPr>
          </a:p>
          <a:p>
            <a:pPr marL="16933">
              <a:lnSpc>
                <a:spcPct val="125299"/>
              </a:lnSpc>
              <a:buClr>
                <a:srgbClr val="000000"/>
              </a:buClr>
            </a:pPr>
            <a:r>
              <a:rPr lang="en" sz="1200" kern="0">
                <a:solidFill>
                  <a:srgbClr val="FFFFFA"/>
                </a:solidFill>
                <a:ea typeface="Arial"/>
                <a:cs typeface="Arial"/>
                <a:sym typeface="Arial"/>
              </a:rPr>
              <a:t>serves on a non-profit or charity  board or committee member</a:t>
            </a:r>
            <a:endParaRPr sz="1200" kern="0" dirty="0">
              <a:solidFill>
                <a:srgbClr val="000000"/>
              </a:solidFill>
              <a:ea typeface="Arial"/>
              <a:cs typeface="Arial"/>
              <a:sym typeface="Arial"/>
            </a:endParaRPr>
          </a:p>
        </p:txBody>
      </p:sp>
      <p:sp>
        <p:nvSpPr>
          <p:cNvPr id="118" name="Google Shape;118;p20"/>
          <p:cNvSpPr txBox="1"/>
          <p:nvPr/>
        </p:nvSpPr>
        <p:spPr>
          <a:xfrm>
            <a:off x="9266383" y="3817531"/>
            <a:ext cx="2090844" cy="1470546"/>
          </a:xfrm>
          <a:prstGeom prst="rect">
            <a:avLst/>
          </a:prstGeom>
          <a:noFill/>
          <a:ln>
            <a:noFill/>
          </a:ln>
        </p:spPr>
        <p:txBody>
          <a:bodyPr spcFirstLastPara="1" wrap="square" lIns="0" tIns="226900" rIns="0" bIns="0" anchor="t" anchorCtr="0">
            <a:spAutoFit/>
          </a:bodyPr>
          <a:lstStyle/>
          <a:p>
            <a:pPr algn="ctr">
              <a:buClr>
                <a:srgbClr val="000000"/>
              </a:buClr>
              <a:buFont typeface="Arial"/>
              <a:buNone/>
            </a:pPr>
            <a:r>
              <a:rPr lang="en" sz="5067" kern="0">
                <a:solidFill>
                  <a:srgbClr val="FFFFFA"/>
                </a:solidFill>
                <a:ea typeface="Arial"/>
                <a:cs typeface="Arial"/>
                <a:sym typeface="Arial"/>
              </a:rPr>
              <a:t>67</a:t>
            </a:r>
            <a:r>
              <a:rPr lang="en" sz="4133" kern="0">
                <a:solidFill>
                  <a:srgbClr val="FFFFFA"/>
                </a:solidFill>
                <a:ea typeface="Arial"/>
                <a:cs typeface="Arial"/>
                <a:sym typeface="Arial"/>
              </a:rPr>
              <a:t>%</a:t>
            </a:r>
            <a:endParaRPr sz="4133" kern="0" dirty="0">
              <a:solidFill>
                <a:srgbClr val="000000"/>
              </a:solidFill>
              <a:ea typeface="Arial"/>
              <a:cs typeface="Arial"/>
              <a:sym typeface="Arial"/>
            </a:endParaRPr>
          </a:p>
          <a:p>
            <a:pPr algn="ctr">
              <a:lnSpc>
                <a:spcPct val="125299"/>
              </a:lnSpc>
              <a:buClr>
                <a:srgbClr val="000000"/>
              </a:buClr>
              <a:buFont typeface="Arial"/>
              <a:buNone/>
            </a:pPr>
            <a:r>
              <a:rPr lang="en" sz="1200" kern="0">
                <a:solidFill>
                  <a:srgbClr val="FFFFFA"/>
                </a:solidFill>
                <a:ea typeface="Arial"/>
                <a:cs typeface="Arial"/>
                <a:sym typeface="Arial"/>
              </a:rPr>
              <a:t>of survey respondents 65-74  live with a spouse or partner.</a:t>
            </a:r>
            <a:endParaRPr sz="1200" kern="0" dirty="0">
              <a:solidFill>
                <a:srgbClr val="000000"/>
              </a:solidFill>
              <a:ea typeface="Arial"/>
              <a:cs typeface="Arial"/>
              <a:sym typeface="Arial"/>
            </a:endParaRPr>
          </a:p>
        </p:txBody>
      </p:sp>
      <p:sp>
        <p:nvSpPr>
          <p:cNvPr id="119" name="Google Shape;119;p20"/>
          <p:cNvSpPr txBox="1"/>
          <p:nvPr/>
        </p:nvSpPr>
        <p:spPr>
          <a:xfrm>
            <a:off x="9245198" y="6350297"/>
            <a:ext cx="1782657" cy="194932"/>
          </a:xfrm>
          <a:prstGeom prst="rect">
            <a:avLst/>
          </a:prstGeom>
          <a:noFill/>
          <a:ln>
            <a:noFill/>
          </a:ln>
        </p:spPr>
        <p:txBody>
          <a:bodyPr spcFirstLastPara="1" wrap="square" lIns="0" tIns="10167" rIns="0" bIns="0" anchor="t" anchorCtr="0">
            <a:spAutoFit/>
          </a:bodyPr>
          <a:lstStyle/>
          <a:p>
            <a:pPr marL="16933">
              <a:buClr>
                <a:srgbClr val="000000"/>
              </a:buClr>
            </a:pPr>
            <a:r>
              <a:rPr lang="en" sz="1200" kern="0">
                <a:solidFill>
                  <a:srgbClr val="FFFFFA"/>
                </a:solidFill>
                <a:ea typeface="Arial"/>
                <a:cs typeface="Arial"/>
                <a:sym typeface="Arial"/>
              </a:rPr>
              <a:t>1122 respondents 65-74</a:t>
            </a:r>
            <a:endParaRPr sz="1200" kern="0" dirty="0">
              <a:solidFill>
                <a:srgbClr val="000000"/>
              </a:solidFill>
              <a:ea typeface="Arial"/>
              <a:cs typeface="Arial"/>
              <a:sym typeface="Arial"/>
            </a:endParaRPr>
          </a:p>
        </p:txBody>
      </p:sp>
      <p:pic>
        <p:nvPicPr>
          <p:cNvPr id="15" name="Google Shape;76;p14"/>
          <p:cNvPicPr preferRelativeResize="0"/>
          <p:nvPr/>
        </p:nvPicPr>
        <p:blipFill>
          <a:blip r:embed="rId4">
            <a:alphaModFix/>
          </a:blip>
          <a:stretch>
            <a:fillRect/>
          </a:stretch>
        </p:blipFill>
        <p:spPr>
          <a:xfrm>
            <a:off x="2234866" y="5769562"/>
            <a:ext cx="829200" cy="733681"/>
          </a:xfrm>
          <a:prstGeom prst="rect">
            <a:avLst/>
          </a:prstGeom>
          <a:noFill/>
          <a:ln>
            <a:noFill/>
          </a:ln>
        </p:spPr>
      </p:pic>
    </p:spTree>
    <p:extLst>
      <p:ext uri="{BB962C8B-B14F-4D97-AF65-F5344CB8AC3E}">
        <p14:creationId xmlns:p14="http://schemas.microsoft.com/office/powerpoint/2010/main" val="1416962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p:nvPr/>
        </p:nvSpPr>
        <p:spPr>
          <a:xfrm>
            <a:off x="3370861" y="4437340"/>
            <a:ext cx="5615940" cy="0"/>
          </a:xfrm>
          <a:custGeom>
            <a:avLst/>
            <a:gdLst/>
            <a:ahLst/>
            <a:cxnLst/>
            <a:rect l="l" t="t" r="r" b="b"/>
            <a:pathLst>
              <a:path w="8423910" h="120000" extrusionOk="0">
                <a:moveTo>
                  <a:pt x="0" y="0"/>
                </a:moveTo>
                <a:lnTo>
                  <a:pt x="8423387"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buClr>
                <a:srgbClr val="000000"/>
              </a:buClr>
              <a:buFont typeface="Arial"/>
              <a:buNone/>
            </a:pPr>
            <a:endParaRPr sz="1200" kern="0" dirty="0">
              <a:solidFill>
                <a:srgbClr val="000000"/>
              </a:solidFill>
              <a:cs typeface="Arial"/>
              <a:sym typeface="Arial"/>
            </a:endParaRPr>
          </a:p>
        </p:txBody>
      </p:sp>
      <p:pic>
        <p:nvPicPr>
          <p:cNvPr id="125" name="Google Shape;125;p21"/>
          <p:cNvPicPr preferRelativeResize="0"/>
          <p:nvPr/>
        </p:nvPicPr>
        <p:blipFill rotWithShape="1">
          <a:blip r:embed="rId3">
            <a:alphaModFix/>
          </a:blip>
          <a:srcRect/>
          <a:stretch/>
        </p:blipFill>
        <p:spPr>
          <a:xfrm>
            <a:off x="319930" y="327674"/>
            <a:ext cx="2859423" cy="3101327"/>
          </a:xfrm>
          <a:prstGeom prst="rect">
            <a:avLst/>
          </a:prstGeom>
          <a:noFill/>
          <a:ln>
            <a:noFill/>
          </a:ln>
        </p:spPr>
      </p:pic>
      <p:sp>
        <p:nvSpPr>
          <p:cNvPr id="126" name="Google Shape;126;p21"/>
          <p:cNvSpPr txBox="1"/>
          <p:nvPr/>
        </p:nvSpPr>
        <p:spPr>
          <a:xfrm>
            <a:off x="3475266" y="1106905"/>
            <a:ext cx="4747260" cy="1033777"/>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333" kern="0">
                <a:solidFill>
                  <a:srgbClr val="000000"/>
                </a:solidFill>
                <a:ea typeface="Arial"/>
                <a:cs typeface="Arial"/>
                <a:sym typeface="Arial"/>
              </a:rPr>
              <a:t>Henry is a retired Veteran who lives in Oak Bluffs. Henry  spends a lot of his free time volunteering with the local  animal shelter and goes to the Council on Aging for lunch  and occasional social activities (pre-COVID).</a:t>
            </a:r>
            <a:endParaRPr sz="1333" kern="0" dirty="0">
              <a:solidFill>
                <a:srgbClr val="000000"/>
              </a:solidFill>
              <a:ea typeface="Arial"/>
              <a:cs typeface="Arial"/>
              <a:sym typeface="Arial"/>
            </a:endParaRPr>
          </a:p>
        </p:txBody>
      </p:sp>
      <p:sp>
        <p:nvSpPr>
          <p:cNvPr id="127" name="Google Shape;127;p21"/>
          <p:cNvSpPr txBox="1"/>
          <p:nvPr/>
        </p:nvSpPr>
        <p:spPr>
          <a:xfrm>
            <a:off x="3475266" y="2408655"/>
            <a:ext cx="4912783" cy="1033777"/>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333" kern="0">
                <a:solidFill>
                  <a:srgbClr val="000000"/>
                </a:solidFill>
                <a:ea typeface="Arial"/>
                <a:cs typeface="Arial"/>
                <a:sym typeface="Arial"/>
              </a:rPr>
              <a:t>Henry's wife died last year and he has relied on fellow Vets  and friends for emotional support, even though he keeps  his feelings close to his vest. He lives alone in an old house  "older than me!" which sometimes feels too big just for  one.</a:t>
            </a:r>
            <a:endParaRPr sz="1333" kern="0" dirty="0">
              <a:solidFill>
                <a:srgbClr val="000000"/>
              </a:solidFill>
              <a:ea typeface="Arial"/>
              <a:cs typeface="Arial"/>
              <a:sym typeface="Arial"/>
            </a:endParaRPr>
          </a:p>
        </p:txBody>
      </p:sp>
      <p:sp>
        <p:nvSpPr>
          <p:cNvPr id="128" name="Google Shape;128;p21"/>
          <p:cNvSpPr/>
          <p:nvPr/>
        </p:nvSpPr>
        <p:spPr>
          <a:xfrm>
            <a:off x="8986451" y="0"/>
            <a:ext cx="2834216" cy="6858000"/>
          </a:xfrm>
          <a:custGeom>
            <a:avLst/>
            <a:gdLst/>
            <a:ahLst/>
            <a:cxnLst/>
            <a:rect l="l" t="t" r="r" b="b"/>
            <a:pathLst>
              <a:path w="4251325" h="10287000" extrusionOk="0">
                <a:moveTo>
                  <a:pt x="0" y="0"/>
                </a:moveTo>
                <a:lnTo>
                  <a:pt x="4251225" y="0"/>
                </a:lnTo>
                <a:lnTo>
                  <a:pt x="4251225" y="10286997"/>
                </a:lnTo>
                <a:lnTo>
                  <a:pt x="0" y="10286997"/>
                </a:lnTo>
                <a:lnTo>
                  <a:pt x="0" y="0"/>
                </a:lnTo>
                <a:close/>
              </a:path>
            </a:pathLst>
          </a:custGeom>
          <a:solidFill>
            <a:srgbClr val="0077C7"/>
          </a:solidFill>
          <a:ln>
            <a:noFill/>
          </a:ln>
        </p:spPr>
        <p:txBody>
          <a:bodyPr spcFirstLastPara="1" wrap="square" lIns="0" tIns="0" rIns="0" bIns="0" anchor="t" anchorCtr="0">
            <a:noAutofit/>
          </a:bodyPr>
          <a:lstStyle/>
          <a:p>
            <a:pPr>
              <a:buClr>
                <a:srgbClr val="000000"/>
              </a:buClr>
              <a:buFont typeface="Arial"/>
              <a:buNone/>
            </a:pPr>
            <a:endParaRPr sz="1200" kern="0" dirty="0">
              <a:solidFill>
                <a:srgbClr val="000000"/>
              </a:solidFill>
              <a:cs typeface="Arial"/>
              <a:sym typeface="Arial"/>
            </a:endParaRPr>
          </a:p>
        </p:txBody>
      </p:sp>
      <p:sp>
        <p:nvSpPr>
          <p:cNvPr id="129" name="Google Shape;129;p21"/>
          <p:cNvSpPr txBox="1"/>
          <p:nvPr/>
        </p:nvSpPr>
        <p:spPr>
          <a:xfrm>
            <a:off x="311463" y="3860545"/>
            <a:ext cx="2634403" cy="2144312"/>
          </a:xfrm>
          <a:prstGeom prst="rect">
            <a:avLst/>
          </a:prstGeom>
          <a:noFill/>
          <a:ln>
            <a:noFill/>
          </a:ln>
        </p:spPr>
        <p:txBody>
          <a:bodyPr spcFirstLastPara="1" wrap="square" lIns="0" tIns="10167" rIns="0" bIns="0" anchor="t" anchorCtr="0">
            <a:spAutoFit/>
          </a:bodyPr>
          <a:lstStyle/>
          <a:p>
            <a:pPr marL="16933">
              <a:buClr>
                <a:srgbClr val="000000"/>
              </a:buClr>
            </a:pPr>
            <a:r>
              <a:rPr lang="en" sz="3333" kern="0">
                <a:solidFill>
                  <a:srgbClr val="0077C7"/>
                </a:solidFill>
                <a:ea typeface="Arial"/>
                <a:cs typeface="Arial"/>
                <a:sym typeface="Arial"/>
              </a:rPr>
              <a:t>Henry, 80</a:t>
            </a:r>
            <a:endParaRPr sz="3333" kern="0" dirty="0">
              <a:solidFill>
                <a:srgbClr val="000000"/>
              </a:solidFill>
              <a:ea typeface="Arial"/>
              <a:cs typeface="Arial"/>
              <a:sym typeface="Arial"/>
            </a:endParaRPr>
          </a:p>
          <a:p>
            <a:pPr marL="16933">
              <a:lnSpc>
                <a:spcPct val="114999"/>
              </a:lnSpc>
              <a:spcBef>
                <a:spcPts val="1600"/>
              </a:spcBef>
              <a:buClr>
                <a:srgbClr val="000000"/>
              </a:buClr>
            </a:pPr>
            <a:r>
              <a:rPr lang="en" sz="2667" kern="0">
                <a:solidFill>
                  <a:srgbClr val="000000"/>
                </a:solidFill>
                <a:ea typeface="Arial"/>
                <a:cs typeface="Arial"/>
                <a:sym typeface="Arial"/>
              </a:rPr>
              <a:t>"</a:t>
            </a:r>
            <a:r>
              <a:rPr lang="en" sz="2667" i="1" kern="0">
                <a:solidFill>
                  <a:srgbClr val="000000"/>
                </a:solidFill>
                <a:latin typeface="Times New Roman"/>
                <a:ea typeface="Times New Roman"/>
                <a:cs typeface="Times New Roman"/>
                <a:sym typeface="Times New Roman"/>
              </a:rPr>
              <a:t>My greatest honor  was to serve my  country.</a:t>
            </a:r>
            <a:r>
              <a:rPr lang="en" sz="2667" kern="0">
                <a:solidFill>
                  <a:srgbClr val="000000"/>
                </a:solidFill>
                <a:ea typeface="Arial"/>
                <a:cs typeface="Arial"/>
                <a:sym typeface="Arial"/>
              </a:rPr>
              <a:t>"</a:t>
            </a:r>
            <a:endParaRPr sz="2667" kern="0" dirty="0">
              <a:solidFill>
                <a:srgbClr val="000000"/>
              </a:solidFill>
              <a:ea typeface="Arial"/>
              <a:cs typeface="Arial"/>
              <a:sym typeface="Arial"/>
            </a:endParaRPr>
          </a:p>
        </p:txBody>
      </p:sp>
      <p:sp>
        <p:nvSpPr>
          <p:cNvPr id="130" name="Google Shape;130;p21"/>
          <p:cNvSpPr txBox="1"/>
          <p:nvPr/>
        </p:nvSpPr>
        <p:spPr>
          <a:xfrm>
            <a:off x="3438099" y="627140"/>
            <a:ext cx="1938563" cy="582564"/>
          </a:xfrm>
          <a:prstGeom prst="rect">
            <a:avLst/>
          </a:prstGeom>
          <a:noFill/>
          <a:ln>
            <a:noFill/>
          </a:ln>
        </p:spPr>
        <p:txBody>
          <a:bodyPr spcFirstLastPara="1" wrap="square" lIns="0" tIns="8033" rIns="0" bIns="0" anchor="t" anchorCtr="0">
            <a:spAutoFit/>
          </a:bodyPr>
          <a:lstStyle/>
          <a:p>
            <a:pPr marL="16933">
              <a:buClr>
                <a:srgbClr val="000000"/>
              </a:buClr>
            </a:pPr>
            <a:r>
              <a:rPr lang="en-US" sz="2133" kern="0" dirty="0">
                <a:solidFill>
                  <a:srgbClr val="092F54"/>
                </a:solidFill>
                <a:ea typeface="Arial"/>
                <a:cs typeface="Arial"/>
                <a:sym typeface="Times New Roman"/>
              </a:rPr>
              <a:t>Daily Life…</a:t>
            </a:r>
            <a:endParaRPr lang="en-US" sz="2133" kern="0" dirty="0">
              <a:solidFill>
                <a:srgbClr val="092F54"/>
              </a:solidFill>
              <a:ea typeface="Arial"/>
              <a:cs typeface="Arial"/>
              <a:sym typeface="Arial"/>
            </a:endParaRPr>
          </a:p>
          <a:p>
            <a:pPr marL="16933">
              <a:buClr>
                <a:srgbClr val="000000"/>
              </a:buClr>
            </a:pPr>
            <a:endParaRPr sz="1600" kern="0" dirty="0">
              <a:solidFill>
                <a:srgbClr val="000000"/>
              </a:solidFill>
              <a:ea typeface="Arial"/>
              <a:cs typeface="Arial"/>
              <a:sym typeface="Arial"/>
            </a:endParaRPr>
          </a:p>
        </p:txBody>
      </p:sp>
      <p:sp>
        <p:nvSpPr>
          <p:cNvPr id="131" name="Google Shape;131;p21"/>
          <p:cNvSpPr txBox="1">
            <a:spLocks noGrp="1"/>
          </p:cNvSpPr>
          <p:nvPr>
            <p:ph type="title"/>
          </p:nvPr>
        </p:nvSpPr>
        <p:spPr>
          <a:xfrm>
            <a:off x="9245197" y="321036"/>
            <a:ext cx="2245360" cy="1219632"/>
          </a:xfrm>
          <a:prstGeom prst="rect">
            <a:avLst/>
          </a:prstGeom>
          <a:noFill/>
          <a:ln>
            <a:noFill/>
          </a:ln>
        </p:spPr>
        <p:txBody>
          <a:bodyPr spcFirstLastPara="1" wrap="square" lIns="0" tIns="11433" rIns="0" bIns="0" anchor="t" anchorCtr="0">
            <a:spAutoFit/>
          </a:bodyPr>
          <a:lstStyle/>
          <a:p>
            <a:pPr marL="118530"/>
            <a:r>
              <a:rPr lang="en" sz="4267" dirty="0"/>
              <a:t>4 in 10</a:t>
            </a:r>
            <a:endParaRPr sz="4267" dirty="0"/>
          </a:p>
          <a:p>
            <a:pPr marL="16933" marR="135463">
              <a:lnSpc>
                <a:spcPct val="125299"/>
              </a:lnSpc>
              <a:spcBef>
                <a:spcPts val="667"/>
              </a:spcBef>
            </a:pPr>
            <a:r>
              <a:rPr lang="en" sz="1200" dirty="0"/>
              <a:t>survey respondents 80+ have  developed mobility issues.</a:t>
            </a:r>
            <a:endParaRPr sz="1200" dirty="0"/>
          </a:p>
        </p:txBody>
      </p:sp>
      <p:sp>
        <p:nvSpPr>
          <p:cNvPr id="132" name="Google Shape;132;p21"/>
          <p:cNvSpPr txBox="1"/>
          <p:nvPr/>
        </p:nvSpPr>
        <p:spPr>
          <a:xfrm>
            <a:off x="3359220" y="3956020"/>
            <a:ext cx="2163657" cy="336343"/>
          </a:xfrm>
          <a:prstGeom prst="rect">
            <a:avLst/>
          </a:prstGeom>
          <a:noFill/>
          <a:ln>
            <a:noFill/>
          </a:ln>
        </p:spPr>
        <p:txBody>
          <a:bodyPr spcFirstLastPara="1" wrap="square" lIns="0" tIns="8033" rIns="0" bIns="0" anchor="t" anchorCtr="0">
            <a:spAutoFit/>
          </a:bodyPr>
          <a:lstStyle/>
          <a:p>
            <a:pPr marL="16933">
              <a:buClr>
                <a:srgbClr val="000000"/>
              </a:buClr>
            </a:pPr>
            <a:r>
              <a:rPr lang="en" sz="2133" kern="0" dirty="0">
                <a:solidFill>
                  <a:srgbClr val="092F54"/>
                </a:solidFill>
                <a:ea typeface="Arial"/>
                <a:cs typeface="Arial"/>
                <a:sym typeface="Arial"/>
              </a:rPr>
              <a:t>Looking ahead</a:t>
            </a:r>
            <a:r>
              <a:rPr lang="en" sz="1600" kern="0" dirty="0">
                <a:solidFill>
                  <a:srgbClr val="092F54"/>
                </a:solidFill>
                <a:ea typeface="Arial"/>
                <a:cs typeface="Arial"/>
                <a:sym typeface="Arial"/>
              </a:rPr>
              <a:t>...</a:t>
            </a:r>
            <a:endParaRPr sz="1600" kern="0" dirty="0">
              <a:solidFill>
                <a:srgbClr val="000000"/>
              </a:solidFill>
              <a:ea typeface="Arial"/>
              <a:cs typeface="Arial"/>
              <a:sym typeface="Arial"/>
            </a:endParaRPr>
          </a:p>
        </p:txBody>
      </p:sp>
      <p:sp>
        <p:nvSpPr>
          <p:cNvPr id="133" name="Google Shape;133;p21"/>
          <p:cNvSpPr txBox="1"/>
          <p:nvPr/>
        </p:nvSpPr>
        <p:spPr>
          <a:xfrm>
            <a:off x="3359219" y="4579774"/>
            <a:ext cx="4979671" cy="777361"/>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333" kern="0" dirty="0">
                <a:solidFill>
                  <a:srgbClr val="000000"/>
                </a:solidFill>
                <a:ea typeface="Arial"/>
                <a:cs typeface="Arial"/>
                <a:sym typeface="Arial"/>
              </a:rPr>
              <a:t>Henry wants to learn a new language this year. He's also  recognizing that he's having trouble getting up his stairs and  will need to make some home modifications in the future.</a:t>
            </a:r>
            <a:endParaRPr sz="1333" kern="0" dirty="0">
              <a:solidFill>
                <a:srgbClr val="000000"/>
              </a:solidFill>
              <a:ea typeface="Arial"/>
              <a:cs typeface="Arial"/>
              <a:sym typeface="Arial"/>
            </a:endParaRPr>
          </a:p>
        </p:txBody>
      </p:sp>
      <p:sp>
        <p:nvSpPr>
          <p:cNvPr id="134" name="Google Shape;134;p21"/>
          <p:cNvSpPr txBox="1"/>
          <p:nvPr/>
        </p:nvSpPr>
        <p:spPr>
          <a:xfrm>
            <a:off x="9266383" y="2283059"/>
            <a:ext cx="2161116" cy="1224762"/>
          </a:xfrm>
          <a:prstGeom prst="rect">
            <a:avLst/>
          </a:prstGeom>
          <a:noFill/>
          <a:ln>
            <a:noFill/>
          </a:ln>
        </p:spPr>
        <p:txBody>
          <a:bodyPr spcFirstLastPara="1" wrap="square" lIns="0" tIns="11433" rIns="0" bIns="0" anchor="t" anchorCtr="0">
            <a:spAutoFit/>
          </a:bodyPr>
          <a:lstStyle/>
          <a:p>
            <a:pPr marL="287859">
              <a:buClr>
                <a:srgbClr val="000000"/>
              </a:buClr>
            </a:pPr>
            <a:r>
              <a:rPr lang="en" sz="5067" kern="0">
                <a:solidFill>
                  <a:srgbClr val="FFFFFA"/>
                </a:solidFill>
                <a:ea typeface="Arial"/>
                <a:cs typeface="Arial"/>
                <a:sym typeface="Arial"/>
              </a:rPr>
              <a:t>25</a:t>
            </a:r>
            <a:r>
              <a:rPr lang="en" sz="4133" kern="0">
                <a:solidFill>
                  <a:srgbClr val="FFFFFA"/>
                </a:solidFill>
                <a:ea typeface="Arial"/>
                <a:cs typeface="Arial"/>
                <a:sym typeface="Arial"/>
              </a:rPr>
              <a:t>%</a:t>
            </a:r>
            <a:endParaRPr sz="4133" kern="0" dirty="0">
              <a:solidFill>
                <a:srgbClr val="000000"/>
              </a:solidFill>
              <a:ea typeface="Arial"/>
              <a:cs typeface="Arial"/>
              <a:sym typeface="Arial"/>
            </a:endParaRPr>
          </a:p>
          <a:p>
            <a:pPr marL="16933">
              <a:spcBef>
                <a:spcPts val="133"/>
              </a:spcBef>
              <a:buClr>
                <a:srgbClr val="000000"/>
              </a:buClr>
            </a:pPr>
            <a:r>
              <a:rPr lang="en" sz="1200" kern="0">
                <a:solidFill>
                  <a:srgbClr val="FFFFFA"/>
                </a:solidFill>
                <a:ea typeface="Arial"/>
                <a:cs typeface="Arial"/>
                <a:sym typeface="Arial"/>
              </a:rPr>
              <a:t>survey respondents 75-84 are</a:t>
            </a:r>
            <a:endParaRPr sz="1200" kern="0" dirty="0">
              <a:solidFill>
                <a:srgbClr val="000000"/>
              </a:solidFill>
              <a:ea typeface="Arial"/>
              <a:cs typeface="Arial"/>
              <a:sym typeface="Arial"/>
            </a:endParaRPr>
          </a:p>
          <a:p>
            <a:pPr marL="16933">
              <a:spcBef>
                <a:spcPts val="400"/>
              </a:spcBef>
              <a:buClr>
                <a:srgbClr val="000000"/>
              </a:buClr>
            </a:pPr>
            <a:r>
              <a:rPr lang="en" sz="1200" kern="0">
                <a:solidFill>
                  <a:srgbClr val="FFFFFA"/>
                </a:solidFill>
                <a:ea typeface="Arial"/>
                <a:cs typeface="Arial"/>
                <a:sym typeface="Arial"/>
              </a:rPr>
              <a:t>interested in trying new things</a:t>
            </a:r>
            <a:endParaRPr sz="1200" kern="0" dirty="0">
              <a:solidFill>
                <a:srgbClr val="000000"/>
              </a:solidFill>
              <a:ea typeface="Arial"/>
              <a:cs typeface="Arial"/>
              <a:sym typeface="Arial"/>
            </a:endParaRPr>
          </a:p>
        </p:txBody>
      </p:sp>
      <p:sp>
        <p:nvSpPr>
          <p:cNvPr id="135" name="Google Shape;135;p21"/>
          <p:cNvSpPr txBox="1"/>
          <p:nvPr/>
        </p:nvSpPr>
        <p:spPr>
          <a:xfrm>
            <a:off x="9266383" y="3817528"/>
            <a:ext cx="2189480" cy="1701378"/>
          </a:xfrm>
          <a:prstGeom prst="rect">
            <a:avLst/>
          </a:prstGeom>
          <a:noFill/>
          <a:ln>
            <a:noFill/>
          </a:ln>
        </p:spPr>
        <p:txBody>
          <a:bodyPr spcFirstLastPara="1" wrap="square" lIns="0" tIns="226900" rIns="0" bIns="0" anchor="t" anchorCtr="0">
            <a:spAutoFit/>
          </a:bodyPr>
          <a:lstStyle/>
          <a:p>
            <a:pPr marL="372524">
              <a:buClr>
                <a:srgbClr val="000000"/>
              </a:buClr>
            </a:pPr>
            <a:r>
              <a:rPr lang="en" sz="5067" kern="0">
                <a:solidFill>
                  <a:srgbClr val="FFFFFA"/>
                </a:solidFill>
                <a:ea typeface="Arial"/>
                <a:cs typeface="Arial"/>
                <a:sym typeface="Arial"/>
              </a:rPr>
              <a:t>50</a:t>
            </a:r>
            <a:r>
              <a:rPr lang="en" sz="4133" kern="0">
                <a:solidFill>
                  <a:srgbClr val="FFFFFA"/>
                </a:solidFill>
                <a:ea typeface="Arial"/>
                <a:cs typeface="Arial"/>
                <a:sym typeface="Arial"/>
              </a:rPr>
              <a:t>%</a:t>
            </a:r>
            <a:endParaRPr sz="4133" kern="0" dirty="0">
              <a:solidFill>
                <a:srgbClr val="000000"/>
              </a:solidFill>
              <a:ea typeface="Arial"/>
              <a:cs typeface="Arial"/>
              <a:sym typeface="Arial"/>
            </a:endParaRPr>
          </a:p>
          <a:p>
            <a:pPr marL="16933">
              <a:lnSpc>
                <a:spcPct val="125299"/>
              </a:lnSpc>
              <a:buClr>
                <a:srgbClr val="000000"/>
              </a:buClr>
            </a:pPr>
            <a:r>
              <a:rPr lang="en" sz="1200" kern="0">
                <a:solidFill>
                  <a:srgbClr val="FFFFFA"/>
                </a:solidFill>
                <a:ea typeface="Arial"/>
                <a:cs typeface="Arial"/>
                <a:sym typeface="Arial"/>
              </a:rPr>
              <a:t>of survey respondents utilize  the Senior Centers by the time  they reached their 70s.</a:t>
            </a:r>
            <a:endParaRPr sz="1200" kern="0" dirty="0">
              <a:solidFill>
                <a:srgbClr val="000000"/>
              </a:solidFill>
              <a:ea typeface="Arial"/>
              <a:cs typeface="Arial"/>
              <a:sym typeface="Arial"/>
            </a:endParaRPr>
          </a:p>
        </p:txBody>
      </p:sp>
      <p:sp>
        <p:nvSpPr>
          <p:cNvPr id="136" name="Google Shape;136;p21"/>
          <p:cNvSpPr txBox="1"/>
          <p:nvPr/>
        </p:nvSpPr>
        <p:spPr>
          <a:xfrm>
            <a:off x="9245198" y="6301546"/>
            <a:ext cx="1692487" cy="194932"/>
          </a:xfrm>
          <a:prstGeom prst="rect">
            <a:avLst/>
          </a:prstGeom>
          <a:noFill/>
          <a:ln>
            <a:noFill/>
          </a:ln>
        </p:spPr>
        <p:txBody>
          <a:bodyPr spcFirstLastPara="1" wrap="square" lIns="0" tIns="10167" rIns="0" bIns="0" anchor="t" anchorCtr="0">
            <a:spAutoFit/>
          </a:bodyPr>
          <a:lstStyle/>
          <a:p>
            <a:pPr marL="16933">
              <a:buClr>
                <a:srgbClr val="000000"/>
              </a:buClr>
            </a:pPr>
            <a:r>
              <a:rPr lang="en" sz="1200" kern="0">
                <a:solidFill>
                  <a:srgbClr val="FFFFFA"/>
                </a:solidFill>
                <a:ea typeface="Arial"/>
                <a:cs typeface="Arial"/>
                <a:sym typeface="Arial"/>
              </a:rPr>
              <a:t>633 respondents 75-84</a:t>
            </a:r>
            <a:endParaRPr sz="1200" kern="0" dirty="0">
              <a:solidFill>
                <a:srgbClr val="000000"/>
              </a:solidFill>
              <a:ea typeface="Arial"/>
              <a:cs typeface="Arial"/>
              <a:sym typeface="Arial"/>
            </a:endParaRPr>
          </a:p>
        </p:txBody>
      </p:sp>
      <p:pic>
        <p:nvPicPr>
          <p:cNvPr id="15" name="Google Shape;76;p14"/>
          <p:cNvPicPr preferRelativeResize="0"/>
          <p:nvPr/>
        </p:nvPicPr>
        <p:blipFill>
          <a:blip r:embed="rId4">
            <a:alphaModFix/>
          </a:blip>
          <a:stretch>
            <a:fillRect/>
          </a:stretch>
        </p:blipFill>
        <p:spPr>
          <a:xfrm>
            <a:off x="2237304" y="6069560"/>
            <a:ext cx="829200" cy="733681"/>
          </a:xfrm>
          <a:prstGeom prst="rect">
            <a:avLst/>
          </a:prstGeom>
          <a:noFill/>
          <a:ln>
            <a:noFill/>
          </a:ln>
        </p:spPr>
      </p:pic>
    </p:spTree>
    <p:extLst>
      <p:ext uri="{BB962C8B-B14F-4D97-AF65-F5344CB8AC3E}">
        <p14:creationId xmlns:p14="http://schemas.microsoft.com/office/powerpoint/2010/main" val="247568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3" y="246744"/>
            <a:ext cx="11582436" cy="943200"/>
          </a:xfrm>
        </p:spPr>
        <p:txBody>
          <a:bodyPr/>
          <a:lstStyle/>
          <a:p>
            <a:r>
              <a:rPr lang="en-US" b="0" kern="1200" dirty="0" smtClean="0">
                <a:solidFill>
                  <a:srgbClr val="FF0000"/>
                </a:solidFill>
                <a:latin typeface="+mn-lt"/>
                <a:ea typeface="+mn-ea"/>
                <a:cs typeface="+mn-cs"/>
              </a:rPr>
              <a:t>The Island Older Adult population is sizable and growing</a:t>
            </a:r>
            <a:endParaRPr lang="en-US" b="0" kern="1200" dirty="0">
              <a:solidFill>
                <a:srgbClr val="FF0000"/>
              </a:solidFill>
              <a:latin typeface="+mn-lt"/>
              <a:ea typeface="+mn-ea"/>
              <a:cs typeface="+mn-cs"/>
            </a:endParaRPr>
          </a:p>
        </p:txBody>
      </p:sp>
      <p:graphicFrame>
        <p:nvGraphicFramePr>
          <p:cNvPr id="6" name="Chart 5"/>
          <p:cNvGraphicFramePr/>
          <p:nvPr>
            <p:extLst>
              <p:ext uri="{D42A27DB-BD31-4B8C-83A1-F6EECF244321}">
                <p14:modId xmlns:p14="http://schemas.microsoft.com/office/powerpoint/2010/main" val="4117374419"/>
              </p:ext>
            </p:extLst>
          </p:nvPr>
        </p:nvGraphicFramePr>
        <p:xfrm>
          <a:off x="5541819" y="1726024"/>
          <a:ext cx="6114472" cy="42269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flipH="1">
            <a:off x="807681" y="6322414"/>
            <a:ext cx="3487228" cy="369332"/>
          </a:xfrm>
          <a:prstGeom prst="rect">
            <a:avLst/>
          </a:prstGeom>
          <a:noFill/>
        </p:spPr>
        <p:txBody>
          <a:bodyPr wrap="square" rtlCol="0">
            <a:spAutoFit/>
          </a:bodyPr>
          <a:lstStyle/>
          <a:p>
            <a:r>
              <a:rPr lang="en-US" dirty="0" smtClean="0">
                <a:solidFill>
                  <a:schemeClr val="bg2">
                    <a:lumMod val="75000"/>
                  </a:schemeClr>
                </a:solidFill>
              </a:rPr>
              <a:t>*UMass Donahue Growth Rates</a:t>
            </a:r>
            <a:endParaRPr lang="en-US" dirty="0">
              <a:solidFill>
                <a:schemeClr val="bg2">
                  <a:lumMod val="75000"/>
                </a:schemeClr>
              </a:solidFill>
            </a:endParaRPr>
          </a:p>
        </p:txBody>
      </p:sp>
      <p:sp>
        <p:nvSpPr>
          <p:cNvPr id="8" name="TextBox 7"/>
          <p:cNvSpPr txBox="1"/>
          <p:nvPr/>
        </p:nvSpPr>
        <p:spPr>
          <a:xfrm>
            <a:off x="645441" y="1494021"/>
            <a:ext cx="460663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2">
                    <a:lumMod val="75000"/>
                  </a:schemeClr>
                </a:solidFill>
              </a:rPr>
              <a:t>I in 3 are currently 65+, outpacing national average of 1 in 5</a:t>
            </a:r>
          </a:p>
          <a:p>
            <a:endParaRPr lang="en-US" sz="2400" dirty="0">
              <a:solidFill>
                <a:schemeClr val="bg2">
                  <a:lumMod val="75000"/>
                </a:schemeClr>
              </a:solidFill>
            </a:endParaRPr>
          </a:p>
          <a:p>
            <a:pPr marL="285750" indent="-285750">
              <a:buFont typeface="Arial" panose="020B0604020202020204" pitchFamily="34" charset="0"/>
              <a:buChar char="•"/>
            </a:pPr>
            <a:r>
              <a:rPr lang="en-US" sz="2400" dirty="0" smtClean="0">
                <a:solidFill>
                  <a:schemeClr val="bg2">
                    <a:lumMod val="75000"/>
                  </a:schemeClr>
                </a:solidFill>
              </a:rPr>
              <a:t>Growth rates for 65+ higher than other age cohorts</a:t>
            </a:r>
          </a:p>
          <a:p>
            <a:pPr marL="285750" indent="-285750">
              <a:buFont typeface="Arial" panose="020B0604020202020204" pitchFamily="34" charset="0"/>
              <a:buChar char="•"/>
            </a:pPr>
            <a:endParaRPr lang="en-US" sz="2400" dirty="0">
              <a:solidFill>
                <a:schemeClr val="bg2">
                  <a:lumMod val="75000"/>
                </a:schemeClr>
              </a:solidFill>
            </a:endParaRPr>
          </a:p>
          <a:p>
            <a:pPr marL="285750" indent="-285750">
              <a:buFont typeface="Arial" panose="020B0604020202020204" pitchFamily="34" charset="0"/>
              <a:buChar char="•"/>
            </a:pPr>
            <a:r>
              <a:rPr lang="en-US" sz="2400" dirty="0">
                <a:solidFill>
                  <a:schemeClr val="bg2">
                    <a:lumMod val="75000"/>
                  </a:schemeClr>
                </a:solidFill>
              </a:rPr>
              <a:t>7</a:t>
            </a:r>
            <a:r>
              <a:rPr lang="en-US" sz="2400" dirty="0" smtClean="0">
                <a:solidFill>
                  <a:schemeClr val="bg2">
                    <a:lumMod val="75000"/>
                  </a:schemeClr>
                </a:solidFill>
              </a:rPr>
              <a:t>0% of 65+ have HH income &lt;$75k </a:t>
            </a:r>
            <a:r>
              <a:rPr lang="en-US" sz="2000" dirty="0" smtClean="0">
                <a:solidFill>
                  <a:schemeClr val="bg2">
                    <a:lumMod val="75000"/>
                  </a:schemeClr>
                </a:solidFill>
              </a:rPr>
              <a:t>(2015 Nielson) </a:t>
            </a:r>
          </a:p>
          <a:p>
            <a:pPr marL="285750" indent="-285750">
              <a:buFont typeface="Arial" panose="020B0604020202020204" pitchFamily="34" charset="0"/>
              <a:buChar char="•"/>
            </a:pPr>
            <a:endParaRPr lang="en-US" sz="2400" dirty="0">
              <a:solidFill>
                <a:schemeClr val="bg2">
                  <a:lumMod val="75000"/>
                </a:schemeClr>
              </a:solidFill>
            </a:endParaRPr>
          </a:p>
          <a:p>
            <a:pPr marL="285750" indent="-285750">
              <a:buFont typeface="Arial" panose="020B0604020202020204" pitchFamily="34" charset="0"/>
              <a:buChar char="•"/>
            </a:pPr>
            <a:r>
              <a:rPr lang="en-US" sz="2400" dirty="0" smtClean="0">
                <a:solidFill>
                  <a:schemeClr val="bg2">
                    <a:lumMod val="75000"/>
                  </a:schemeClr>
                </a:solidFill>
              </a:rPr>
              <a:t>This forecasts do not account for COVID related impact </a:t>
            </a:r>
          </a:p>
        </p:txBody>
      </p:sp>
      <p:pic>
        <p:nvPicPr>
          <p:cNvPr id="9" name="Google Shape;76;p14"/>
          <p:cNvPicPr preferRelativeResize="0"/>
          <p:nvPr/>
        </p:nvPicPr>
        <p:blipFill>
          <a:blip r:embed="rId3">
            <a:alphaModFix/>
          </a:blip>
          <a:stretch>
            <a:fillRect/>
          </a:stretch>
        </p:blipFill>
        <p:spPr>
          <a:xfrm>
            <a:off x="5708091" y="6063373"/>
            <a:ext cx="829200" cy="733681"/>
          </a:xfrm>
          <a:prstGeom prst="rect">
            <a:avLst/>
          </a:prstGeom>
          <a:noFill/>
          <a:ln>
            <a:noFill/>
          </a:ln>
        </p:spPr>
      </p:pic>
    </p:spTree>
    <p:extLst>
      <p:ext uri="{BB962C8B-B14F-4D97-AF65-F5344CB8AC3E}">
        <p14:creationId xmlns:p14="http://schemas.microsoft.com/office/powerpoint/2010/main" val="4087247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p:nvPr/>
        </p:nvSpPr>
        <p:spPr>
          <a:xfrm>
            <a:off x="3370861" y="4707784"/>
            <a:ext cx="5615940" cy="0"/>
          </a:xfrm>
          <a:custGeom>
            <a:avLst/>
            <a:gdLst/>
            <a:ahLst/>
            <a:cxnLst/>
            <a:rect l="l" t="t" r="r" b="b"/>
            <a:pathLst>
              <a:path w="8423910" h="120000" extrusionOk="0">
                <a:moveTo>
                  <a:pt x="0" y="0"/>
                </a:moveTo>
                <a:lnTo>
                  <a:pt x="8423387"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buClr>
                <a:srgbClr val="000000"/>
              </a:buClr>
              <a:buFont typeface="Arial"/>
              <a:buNone/>
            </a:pPr>
            <a:endParaRPr sz="1200" kern="0" dirty="0">
              <a:solidFill>
                <a:srgbClr val="000000"/>
              </a:solidFill>
              <a:cs typeface="Arial"/>
              <a:sym typeface="Arial"/>
            </a:endParaRPr>
          </a:p>
        </p:txBody>
      </p:sp>
      <p:pic>
        <p:nvPicPr>
          <p:cNvPr id="142" name="Google Shape;142;p22"/>
          <p:cNvPicPr preferRelativeResize="0"/>
          <p:nvPr/>
        </p:nvPicPr>
        <p:blipFill rotWithShape="1">
          <a:blip r:embed="rId3">
            <a:alphaModFix/>
          </a:blip>
          <a:srcRect/>
          <a:stretch/>
        </p:blipFill>
        <p:spPr>
          <a:xfrm>
            <a:off x="319930" y="327674"/>
            <a:ext cx="2859423" cy="3101327"/>
          </a:xfrm>
          <a:prstGeom prst="rect">
            <a:avLst/>
          </a:prstGeom>
          <a:noFill/>
          <a:ln>
            <a:noFill/>
          </a:ln>
        </p:spPr>
      </p:pic>
      <p:sp>
        <p:nvSpPr>
          <p:cNvPr id="143" name="Google Shape;143;p22"/>
          <p:cNvSpPr txBox="1"/>
          <p:nvPr/>
        </p:nvSpPr>
        <p:spPr>
          <a:xfrm>
            <a:off x="3475266" y="1047652"/>
            <a:ext cx="4636769" cy="777361"/>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333" kern="0">
                <a:solidFill>
                  <a:srgbClr val="000000"/>
                </a:solidFill>
                <a:ea typeface="Arial"/>
                <a:cs typeface="Arial"/>
                <a:sym typeface="Arial"/>
              </a:rPr>
              <a:t>Mable lives with her four-legged friend at Island Elderly  Housing and is an active member of her book club and  attends church regularly.</a:t>
            </a:r>
            <a:endParaRPr sz="1333" kern="0" dirty="0">
              <a:solidFill>
                <a:srgbClr val="000000"/>
              </a:solidFill>
              <a:ea typeface="Arial"/>
              <a:cs typeface="Arial"/>
              <a:sym typeface="Arial"/>
            </a:endParaRPr>
          </a:p>
        </p:txBody>
      </p:sp>
      <p:sp>
        <p:nvSpPr>
          <p:cNvPr id="144" name="Google Shape;144;p22"/>
          <p:cNvSpPr txBox="1"/>
          <p:nvPr/>
        </p:nvSpPr>
        <p:spPr>
          <a:xfrm>
            <a:off x="3475265" y="2089051"/>
            <a:ext cx="4839547" cy="1033777"/>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333" kern="0" dirty="0">
                <a:solidFill>
                  <a:srgbClr val="000000"/>
                </a:solidFill>
                <a:ea typeface="Arial"/>
                <a:cs typeface="Arial"/>
                <a:sym typeface="Arial"/>
              </a:rPr>
              <a:t>Mable has lost some of her vision and does not drive  anymore, but utilizes the Lift and VTA. She is an avid cook  and uses her SNAP benefits to get vegetables through  from the mobile market.</a:t>
            </a:r>
            <a:endParaRPr sz="1333" kern="0" dirty="0">
              <a:solidFill>
                <a:srgbClr val="000000"/>
              </a:solidFill>
              <a:ea typeface="Arial"/>
              <a:cs typeface="Arial"/>
              <a:sym typeface="Arial"/>
            </a:endParaRPr>
          </a:p>
        </p:txBody>
      </p:sp>
      <p:sp>
        <p:nvSpPr>
          <p:cNvPr id="145" name="Google Shape;145;p22"/>
          <p:cNvSpPr txBox="1"/>
          <p:nvPr/>
        </p:nvSpPr>
        <p:spPr>
          <a:xfrm>
            <a:off x="3475266" y="3390802"/>
            <a:ext cx="4752340" cy="520944"/>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333" kern="0">
                <a:solidFill>
                  <a:srgbClr val="000000"/>
                </a:solidFill>
                <a:ea typeface="Arial"/>
                <a:cs typeface="Arial"/>
                <a:sym typeface="Arial"/>
              </a:rPr>
              <a:t>She has a smartphone, but prefers reading the MV Times  and Vineyard Gazette for updates.</a:t>
            </a:r>
            <a:endParaRPr sz="1333" kern="0" dirty="0">
              <a:solidFill>
                <a:srgbClr val="000000"/>
              </a:solidFill>
              <a:ea typeface="Arial"/>
              <a:cs typeface="Arial"/>
              <a:sym typeface="Arial"/>
            </a:endParaRPr>
          </a:p>
        </p:txBody>
      </p:sp>
      <p:sp>
        <p:nvSpPr>
          <p:cNvPr id="146" name="Google Shape;146;p22"/>
          <p:cNvSpPr/>
          <p:nvPr/>
        </p:nvSpPr>
        <p:spPr>
          <a:xfrm>
            <a:off x="8986451" y="0"/>
            <a:ext cx="2834216" cy="6858000"/>
          </a:xfrm>
          <a:custGeom>
            <a:avLst/>
            <a:gdLst/>
            <a:ahLst/>
            <a:cxnLst/>
            <a:rect l="l" t="t" r="r" b="b"/>
            <a:pathLst>
              <a:path w="4251325" h="10287000" extrusionOk="0">
                <a:moveTo>
                  <a:pt x="0" y="0"/>
                </a:moveTo>
                <a:lnTo>
                  <a:pt x="4251225" y="0"/>
                </a:lnTo>
                <a:lnTo>
                  <a:pt x="4251225" y="10286999"/>
                </a:lnTo>
                <a:lnTo>
                  <a:pt x="0" y="10286999"/>
                </a:lnTo>
                <a:lnTo>
                  <a:pt x="0" y="0"/>
                </a:lnTo>
                <a:close/>
              </a:path>
            </a:pathLst>
          </a:custGeom>
          <a:solidFill>
            <a:srgbClr val="092F54"/>
          </a:solidFill>
          <a:ln>
            <a:noFill/>
          </a:ln>
        </p:spPr>
        <p:txBody>
          <a:bodyPr spcFirstLastPara="1" wrap="square" lIns="0" tIns="0" rIns="0" bIns="0" anchor="t" anchorCtr="0">
            <a:noAutofit/>
          </a:bodyPr>
          <a:lstStyle/>
          <a:p>
            <a:pPr>
              <a:buClr>
                <a:srgbClr val="000000"/>
              </a:buClr>
              <a:buFont typeface="Arial"/>
              <a:buNone/>
            </a:pPr>
            <a:endParaRPr sz="1200" kern="0" dirty="0">
              <a:solidFill>
                <a:srgbClr val="000000"/>
              </a:solidFill>
              <a:cs typeface="Arial"/>
              <a:sym typeface="Arial"/>
            </a:endParaRPr>
          </a:p>
        </p:txBody>
      </p:sp>
      <p:sp>
        <p:nvSpPr>
          <p:cNvPr id="147" name="Google Shape;147;p22"/>
          <p:cNvSpPr txBox="1"/>
          <p:nvPr/>
        </p:nvSpPr>
        <p:spPr>
          <a:xfrm>
            <a:off x="311463" y="3860545"/>
            <a:ext cx="2495549" cy="2144312"/>
          </a:xfrm>
          <a:prstGeom prst="rect">
            <a:avLst/>
          </a:prstGeom>
          <a:noFill/>
          <a:ln>
            <a:noFill/>
          </a:ln>
        </p:spPr>
        <p:txBody>
          <a:bodyPr spcFirstLastPara="1" wrap="square" lIns="0" tIns="10167" rIns="0" bIns="0" anchor="t" anchorCtr="0">
            <a:spAutoFit/>
          </a:bodyPr>
          <a:lstStyle/>
          <a:p>
            <a:pPr marL="16933">
              <a:buClr>
                <a:srgbClr val="000000"/>
              </a:buClr>
            </a:pPr>
            <a:r>
              <a:rPr lang="en" sz="3333" kern="0">
                <a:solidFill>
                  <a:srgbClr val="33ACFA"/>
                </a:solidFill>
                <a:ea typeface="Arial"/>
                <a:cs typeface="Arial"/>
                <a:sym typeface="Arial"/>
              </a:rPr>
              <a:t>Mable, 90</a:t>
            </a:r>
            <a:endParaRPr sz="3333" kern="0" dirty="0">
              <a:solidFill>
                <a:srgbClr val="000000"/>
              </a:solidFill>
              <a:ea typeface="Arial"/>
              <a:cs typeface="Arial"/>
              <a:sym typeface="Arial"/>
            </a:endParaRPr>
          </a:p>
          <a:p>
            <a:pPr marL="16933">
              <a:lnSpc>
                <a:spcPct val="114999"/>
              </a:lnSpc>
              <a:spcBef>
                <a:spcPts val="1600"/>
              </a:spcBef>
              <a:buClr>
                <a:srgbClr val="000000"/>
              </a:buClr>
            </a:pPr>
            <a:r>
              <a:rPr lang="en" sz="2667" kern="0">
                <a:solidFill>
                  <a:srgbClr val="000000"/>
                </a:solidFill>
                <a:ea typeface="Arial"/>
                <a:cs typeface="Arial"/>
                <a:sym typeface="Arial"/>
              </a:rPr>
              <a:t>"</a:t>
            </a:r>
            <a:r>
              <a:rPr lang="en" sz="2667" i="1" kern="0">
                <a:solidFill>
                  <a:srgbClr val="000000"/>
                </a:solidFill>
                <a:latin typeface="Times New Roman"/>
                <a:ea typeface="Times New Roman"/>
                <a:cs typeface="Times New Roman"/>
                <a:sym typeface="Times New Roman"/>
              </a:rPr>
              <a:t>My life is full and  I thank God  everyday for that"</a:t>
            </a:r>
            <a:endParaRPr sz="2667" kern="0" dirty="0">
              <a:solidFill>
                <a:srgbClr val="000000"/>
              </a:solidFill>
              <a:latin typeface="Times New Roman"/>
              <a:ea typeface="Times New Roman"/>
              <a:cs typeface="Times New Roman"/>
              <a:sym typeface="Times New Roman"/>
            </a:endParaRPr>
          </a:p>
        </p:txBody>
      </p:sp>
      <p:sp>
        <p:nvSpPr>
          <p:cNvPr id="148" name="Google Shape;148;p22"/>
          <p:cNvSpPr txBox="1"/>
          <p:nvPr/>
        </p:nvSpPr>
        <p:spPr>
          <a:xfrm>
            <a:off x="3475265" y="608372"/>
            <a:ext cx="1396576" cy="336343"/>
          </a:xfrm>
          <a:prstGeom prst="rect">
            <a:avLst/>
          </a:prstGeom>
          <a:noFill/>
          <a:ln>
            <a:noFill/>
          </a:ln>
        </p:spPr>
        <p:txBody>
          <a:bodyPr spcFirstLastPara="1" wrap="square" lIns="0" tIns="8033" rIns="0" bIns="0" anchor="t" anchorCtr="0">
            <a:spAutoFit/>
          </a:bodyPr>
          <a:lstStyle/>
          <a:p>
            <a:pPr marL="16933">
              <a:buClr>
                <a:srgbClr val="000000"/>
              </a:buClr>
            </a:pPr>
            <a:r>
              <a:rPr lang="en" sz="2133" kern="0">
                <a:solidFill>
                  <a:srgbClr val="092F54"/>
                </a:solidFill>
                <a:ea typeface="Arial"/>
                <a:cs typeface="Arial"/>
                <a:sym typeface="Arial"/>
              </a:rPr>
              <a:t>Dail</a:t>
            </a:r>
            <a:r>
              <a:rPr lang="en" sz="1600" kern="0">
                <a:solidFill>
                  <a:srgbClr val="092F54"/>
                </a:solidFill>
                <a:ea typeface="Arial"/>
                <a:cs typeface="Arial"/>
                <a:sym typeface="Arial"/>
              </a:rPr>
              <a:t>y </a:t>
            </a:r>
            <a:r>
              <a:rPr lang="en" sz="2133" kern="0">
                <a:solidFill>
                  <a:srgbClr val="092F54"/>
                </a:solidFill>
                <a:ea typeface="Arial"/>
                <a:cs typeface="Arial"/>
                <a:sym typeface="Arial"/>
              </a:rPr>
              <a:t>Life</a:t>
            </a:r>
            <a:r>
              <a:rPr lang="en" sz="1600" kern="0">
                <a:solidFill>
                  <a:srgbClr val="092F54"/>
                </a:solidFill>
                <a:ea typeface="Arial"/>
                <a:cs typeface="Arial"/>
                <a:sym typeface="Arial"/>
              </a:rPr>
              <a:t>..</a:t>
            </a:r>
            <a:endParaRPr sz="1600" kern="0" dirty="0">
              <a:solidFill>
                <a:srgbClr val="000000"/>
              </a:solidFill>
              <a:ea typeface="Arial"/>
              <a:cs typeface="Arial"/>
              <a:sym typeface="Arial"/>
            </a:endParaRPr>
          </a:p>
        </p:txBody>
      </p:sp>
      <p:sp>
        <p:nvSpPr>
          <p:cNvPr id="149" name="Google Shape;149;p22"/>
          <p:cNvSpPr txBox="1">
            <a:spLocks noGrp="1"/>
          </p:cNvSpPr>
          <p:nvPr>
            <p:ph type="title"/>
          </p:nvPr>
        </p:nvSpPr>
        <p:spPr>
          <a:xfrm>
            <a:off x="640905" y="321036"/>
            <a:ext cx="10910187" cy="1532474"/>
          </a:xfrm>
          <a:prstGeom prst="rect">
            <a:avLst/>
          </a:prstGeom>
          <a:noFill/>
          <a:ln>
            <a:noFill/>
          </a:ln>
        </p:spPr>
        <p:txBody>
          <a:bodyPr spcFirstLastPara="1" wrap="square" lIns="0" tIns="11433" rIns="0" bIns="0" anchor="t" anchorCtr="0">
            <a:spAutoFit/>
          </a:bodyPr>
          <a:lstStyle/>
          <a:p>
            <a:pPr marL="8737382"/>
            <a:r>
              <a:rPr lang="en" sz="4800" dirty="0"/>
              <a:t> </a:t>
            </a:r>
            <a:r>
              <a:rPr lang="en" sz="4800" dirty="0" smtClean="0"/>
              <a:t>79</a:t>
            </a:r>
            <a:r>
              <a:rPr lang="en" sz="4133" dirty="0" smtClean="0"/>
              <a:t>%</a:t>
            </a:r>
            <a:endParaRPr sz="4133" dirty="0" smtClean="0"/>
          </a:p>
          <a:p>
            <a:pPr marL="8618851">
              <a:lnSpc>
                <a:spcPct val="125299"/>
              </a:lnSpc>
              <a:spcBef>
                <a:spcPts val="667"/>
              </a:spcBef>
            </a:pPr>
            <a:r>
              <a:rPr lang="en" sz="1200" dirty="0" smtClean="0"/>
              <a:t>survey </a:t>
            </a:r>
            <a:r>
              <a:rPr lang="en" sz="1200" dirty="0"/>
              <a:t>respondents 85+ say it is  very important to stay on the  Vineyard.</a:t>
            </a:r>
            <a:endParaRPr sz="1200" dirty="0"/>
          </a:p>
        </p:txBody>
      </p:sp>
      <p:sp>
        <p:nvSpPr>
          <p:cNvPr id="150" name="Google Shape;150;p22"/>
          <p:cNvSpPr txBox="1"/>
          <p:nvPr/>
        </p:nvSpPr>
        <p:spPr>
          <a:xfrm>
            <a:off x="3557806" y="4186928"/>
            <a:ext cx="2163657" cy="336343"/>
          </a:xfrm>
          <a:prstGeom prst="rect">
            <a:avLst/>
          </a:prstGeom>
          <a:noFill/>
          <a:ln>
            <a:noFill/>
          </a:ln>
        </p:spPr>
        <p:txBody>
          <a:bodyPr spcFirstLastPara="1" wrap="square" lIns="0" tIns="8033" rIns="0" bIns="0" anchor="t" anchorCtr="0">
            <a:spAutoFit/>
          </a:bodyPr>
          <a:lstStyle/>
          <a:p>
            <a:pPr marL="16933">
              <a:buClr>
                <a:srgbClr val="000000"/>
              </a:buClr>
            </a:pPr>
            <a:r>
              <a:rPr lang="en" sz="2133" kern="0" dirty="0">
                <a:solidFill>
                  <a:srgbClr val="092F54"/>
                </a:solidFill>
                <a:ea typeface="Arial"/>
                <a:cs typeface="Arial"/>
                <a:sym typeface="Arial"/>
              </a:rPr>
              <a:t>Looking ahead</a:t>
            </a:r>
            <a:r>
              <a:rPr lang="en" sz="1600" kern="0" dirty="0">
                <a:solidFill>
                  <a:srgbClr val="092F54"/>
                </a:solidFill>
                <a:ea typeface="Arial"/>
                <a:cs typeface="Arial"/>
                <a:sym typeface="Arial"/>
              </a:rPr>
              <a:t>...</a:t>
            </a:r>
            <a:endParaRPr sz="1600" kern="0" dirty="0">
              <a:solidFill>
                <a:srgbClr val="000000"/>
              </a:solidFill>
              <a:ea typeface="Arial"/>
              <a:cs typeface="Arial"/>
              <a:sym typeface="Arial"/>
            </a:endParaRPr>
          </a:p>
        </p:txBody>
      </p:sp>
      <p:sp>
        <p:nvSpPr>
          <p:cNvPr id="151" name="Google Shape;151;p22"/>
          <p:cNvSpPr txBox="1"/>
          <p:nvPr/>
        </p:nvSpPr>
        <p:spPr>
          <a:xfrm>
            <a:off x="3359220" y="4719860"/>
            <a:ext cx="5155353" cy="1033777"/>
          </a:xfrm>
          <a:prstGeom prst="rect">
            <a:avLst/>
          </a:prstGeom>
          <a:noFill/>
          <a:ln>
            <a:noFill/>
          </a:ln>
        </p:spPr>
        <p:txBody>
          <a:bodyPr spcFirstLastPara="1" wrap="square" lIns="0" tIns="8033" rIns="0" bIns="0" anchor="t" anchorCtr="0">
            <a:spAutoFit/>
          </a:bodyPr>
          <a:lstStyle/>
          <a:p>
            <a:pPr marL="16933">
              <a:lnSpc>
                <a:spcPct val="125000"/>
              </a:lnSpc>
              <a:buClr>
                <a:srgbClr val="000000"/>
              </a:buClr>
            </a:pPr>
            <a:r>
              <a:rPr lang="en" sz="1333" kern="0">
                <a:solidFill>
                  <a:srgbClr val="000000"/>
                </a:solidFill>
                <a:ea typeface="Arial"/>
                <a:cs typeface="Arial"/>
                <a:sym typeface="Arial"/>
              </a:rPr>
              <a:t>Mable plans to stay on the Island and recognizes that she may  need some more support in the future. Her family is not on  Island, and Mable has concerns about paying for a home  health aide in the futue.</a:t>
            </a:r>
            <a:endParaRPr sz="1333" kern="0" dirty="0">
              <a:solidFill>
                <a:srgbClr val="000000"/>
              </a:solidFill>
              <a:ea typeface="Arial"/>
              <a:cs typeface="Arial"/>
              <a:sym typeface="Arial"/>
            </a:endParaRPr>
          </a:p>
        </p:txBody>
      </p:sp>
      <p:sp>
        <p:nvSpPr>
          <p:cNvPr id="152" name="Google Shape;152;p22"/>
          <p:cNvSpPr txBox="1"/>
          <p:nvPr/>
        </p:nvSpPr>
        <p:spPr>
          <a:xfrm>
            <a:off x="9245284" y="2364316"/>
            <a:ext cx="2209376" cy="1778760"/>
          </a:xfrm>
          <a:prstGeom prst="rect">
            <a:avLst/>
          </a:prstGeom>
          <a:noFill/>
          <a:ln>
            <a:noFill/>
          </a:ln>
        </p:spPr>
        <p:txBody>
          <a:bodyPr spcFirstLastPara="1" wrap="square" lIns="0" tIns="11433" rIns="0" bIns="0" anchor="t" anchorCtr="0">
            <a:spAutoFit/>
          </a:bodyPr>
          <a:lstStyle/>
          <a:p>
            <a:pPr marL="287859">
              <a:buClr>
                <a:srgbClr val="000000"/>
              </a:buClr>
            </a:pPr>
            <a:r>
              <a:rPr lang="en" sz="5067" kern="0" dirty="0">
                <a:solidFill>
                  <a:srgbClr val="FFFFFA"/>
                </a:solidFill>
                <a:ea typeface="Arial"/>
                <a:cs typeface="Arial"/>
                <a:sym typeface="Arial"/>
              </a:rPr>
              <a:t>50</a:t>
            </a:r>
            <a:r>
              <a:rPr lang="en" sz="4133" kern="0" dirty="0">
                <a:solidFill>
                  <a:srgbClr val="FFFFFA"/>
                </a:solidFill>
                <a:ea typeface="Arial"/>
                <a:cs typeface="Arial"/>
                <a:sym typeface="Arial"/>
              </a:rPr>
              <a:t>%</a:t>
            </a:r>
            <a:endParaRPr sz="4133" kern="0" dirty="0">
              <a:solidFill>
                <a:srgbClr val="000000"/>
              </a:solidFill>
              <a:ea typeface="Arial"/>
              <a:cs typeface="Arial"/>
              <a:sym typeface="Arial"/>
            </a:endParaRPr>
          </a:p>
          <a:p>
            <a:pPr marL="16933">
              <a:lnSpc>
                <a:spcPct val="125299"/>
              </a:lnSpc>
              <a:spcBef>
                <a:spcPts val="533"/>
              </a:spcBef>
              <a:buClr>
                <a:srgbClr val="000000"/>
              </a:buClr>
            </a:pPr>
            <a:r>
              <a:rPr lang="en" sz="1200" kern="0" dirty="0">
                <a:solidFill>
                  <a:srgbClr val="FFFFFA"/>
                </a:solidFill>
                <a:ea typeface="Arial"/>
                <a:cs typeface="Arial"/>
                <a:sym typeface="Arial"/>
              </a:rPr>
              <a:t>survey respondents 85+  involved in community leisure  activities: bridge, poetry, book  club</a:t>
            </a:r>
            <a:endParaRPr sz="1200" kern="0" dirty="0">
              <a:solidFill>
                <a:srgbClr val="000000"/>
              </a:solidFill>
              <a:ea typeface="Arial"/>
              <a:cs typeface="Arial"/>
              <a:sym typeface="Arial"/>
            </a:endParaRPr>
          </a:p>
        </p:txBody>
      </p:sp>
      <p:sp>
        <p:nvSpPr>
          <p:cNvPr id="153" name="Google Shape;153;p22"/>
          <p:cNvSpPr txBox="1"/>
          <p:nvPr/>
        </p:nvSpPr>
        <p:spPr>
          <a:xfrm>
            <a:off x="9245197" y="6301545"/>
            <a:ext cx="1542627" cy="194932"/>
          </a:xfrm>
          <a:prstGeom prst="rect">
            <a:avLst/>
          </a:prstGeom>
          <a:noFill/>
          <a:ln>
            <a:noFill/>
          </a:ln>
        </p:spPr>
        <p:txBody>
          <a:bodyPr spcFirstLastPara="1" wrap="square" lIns="0" tIns="10167" rIns="0" bIns="0" anchor="t" anchorCtr="0">
            <a:spAutoFit/>
          </a:bodyPr>
          <a:lstStyle/>
          <a:p>
            <a:pPr marL="16933">
              <a:buClr>
                <a:srgbClr val="000000"/>
              </a:buClr>
            </a:pPr>
            <a:r>
              <a:rPr lang="en" sz="1200" kern="0">
                <a:solidFill>
                  <a:srgbClr val="FFFFFA"/>
                </a:solidFill>
                <a:ea typeface="Arial"/>
                <a:cs typeface="Arial"/>
                <a:sym typeface="Arial"/>
              </a:rPr>
              <a:t>207 respondents 85+</a:t>
            </a:r>
            <a:endParaRPr sz="1200" kern="0" dirty="0">
              <a:solidFill>
                <a:srgbClr val="000000"/>
              </a:solidFill>
              <a:ea typeface="Arial"/>
              <a:cs typeface="Arial"/>
              <a:sym typeface="Arial"/>
            </a:endParaRPr>
          </a:p>
        </p:txBody>
      </p:sp>
      <p:sp>
        <p:nvSpPr>
          <p:cNvPr id="154" name="Google Shape;154;p22"/>
          <p:cNvSpPr txBox="1"/>
          <p:nvPr/>
        </p:nvSpPr>
        <p:spPr>
          <a:xfrm>
            <a:off x="9245285" y="4213948"/>
            <a:ext cx="2332143" cy="1823224"/>
          </a:xfrm>
          <a:prstGeom prst="rect">
            <a:avLst/>
          </a:prstGeom>
          <a:noFill/>
          <a:ln>
            <a:noFill/>
          </a:ln>
        </p:spPr>
        <p:txBody>
          <a:bodyPr spcFirstLastPara="1" wrap="square" lIns="0" tIns="309467" rIns="0" bIns="0" anchor="t" anchorCtr="0">
            <a:spAutoFit/>
          </a:bodyPr>
          <a:lstStyle/>
          <a:p>
            <a:pPr marL="186262">
              <a:buClr>
                <a:srgbClr val="000000"/>
              </a:buClr>
            </a:pPr>
            <a:r>
              <a:rPr lang="en" sz="5067" kern="0">
                <a:solidFill>
                  <a:srgbClr val="FFFFFA"/>
                </a:solidFill>
                <a:ea typeface="Arial"/>
                <a:cs typeface="Arial"/>
                <a:sym typeface="Arial"/>
              </a:rPr>
              <a:t>30</a:t>
            </a:r>
            <a:r>
              <a:rPr lang="en" sz="4133" kern="0">
                <a:solidFill>
                  <a:srgbClr val="FFFFFA"/>
                </a:solidFill>
                <a:ea typeface="Arial"/>
                <a:cs typeface="Arial"/>
                <a:sym typeface="Arial"/>
              </a:rPr>
              <a:t>%</a:t>
            </a:r>
            <a:endParaRPr sz="4133" kern="0" dirty="0">
              <a:solidFill>
                <a:srgbClr val="000000"/>
              </a:solidFill>
              <a:ea typeface="Arial"/>
              <a:cs typeface="Arial"/>
              <a:sym typeface="Arial"/>
            </a:endParaRPr>
          </a:p>
          <a:p>
            <a:pPr marL="16933">
              <a:lnSpc>
                <a:spcPct val="125299"/>
              </a:lnSpc>
              <a:spcBef>
                <a:spcPts val="267"/>
              </a:spcBef>
              <a:buClr>
                <a:srgbClr val="000000"/>
              </a:buClr>
            </a:pPr>
            <a:r>
              <a:rPr lang="en" sz="1200" kern="0">
                <a:solidFill>
                  <a:srgbClr val="FFFFFA"/>
                </a:solidFill>
                <a:ea typeface="Arial"/>
                <a:cs typeface="Arial"/>
                <a:sym typeface="Arial"/>
              </a:rPr>
              <a:t>survey respondents 85+ would  like a phone call for news  updates vs. email or newspaper.</a:t>
            </a:r>
            <a:endParaRPr sz="1200" kern="0" dirty="0">
              <a:solidFill>
                <a:srgbClr val="000000"/>
              </a:solidFill>
              <a:ea typeface="Arial"/>
              <a:cs typeface="Arial"/>
              <a:sym typeface="Arial"/>
            </a:endParaRPr>
          </a:p>
        </p:txBody>
      </p:sp>
      <p:pic>
        <p:nvPicPr>
          <p:cNvPr id="16" name="Google Shape;76;p14"/>
          <p:cNvPicPr preferRelativeResize="0"/>
          <p:nvPr/>
        </p:nvPicPr>
        <p:blipFill>
          <a:blip r:embed="rId4">
            <a:alphaModFix/>
          </a:blip>
          <a:stretch>
            <a:fillRect/>
          </a:stretch>
        </p:blipFill>
        <p:spPr>
          <a:xfrm>
            <a:off x="2392412" y="6069560"/>
            <a:ext cx="829200" cy="733681"/>
          </a:xfrm>
          <a:prstGeom prst="rect">
            <a:avLst/>
          </a:prstGeom>
          <a:noFill/>
          <a:ln>
            <a:noFill/>
          </a:ln>
        </p:spPr>
      </p:pic>
    </p:spTree>
    <p:extLst>
      <p:ext uri="{BB962C8B-B14F-4D97-AF65-F5344CB8AC3E}">
        <p14:creationId xmlns:p14="http://schemas.microsoft.com/office/powerpoint/2010/main" val="3345353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93"/>
                </a:solidFill>
              </a:rPr>
              <a:t>We’ve identified our focus areas for 2021</a:t>
            </a:r>
            <a:endParaRPr lang="en-US" dirty="0">
              <a:solidFill>
                <a:srgbClr val="005493"/>
              </a:solidFill>
            </a:endParaRPr>
          </a:p>
        </p:txBody>
      </p:sp>
      <p:pic>
        <p:nvPicPr>
          <p:cNvPr id="4" name="Picture 3" descr="Picture 3"/>
          <p:cNvPicPr>
            <a:picLocks noChangeAspect="1"/>
          </p:cNvPicPr>
          <p:nvPr/>
        </p:nvPicPr>
        <p:blipFill>
          <a:blip r:embed="rId2">
            <a:extLst/>
          </a:blip>
          <a:stretch>
            <a:fillRect/>
          </a:stretch>
        </p:blipFill>
        <p:spPr>
          <a:xfrm>
            <a:off x="512860" y="5062799"/>
            <a:ext cx="1181101" cy="1181101"/>
          </a:xfrm>
          <a:prstGeom prst="rect">
            <a:avLst/>
          </a:prstGeom>
          <a:ln w="12700">
            <a:miter lim="400000"/>
          </a:ln>
        </p:spPr>
      </p:pic>
      <p:sp>
        <p:nvSpPr>
          <p:cNvPr id="5" name="AutoShape 2"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flipV="1">
            <a:off x="207433" y="213785"/>
            <a:ext cx="406400" cy="244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400049" y="-1"/>
            <a:ext cx="416984" cy="416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pic>
        <p:nvPicPr>
          <p:cNvPr id="11" name="Picture 2" descr="http://t2.gstatic.com/images?q=tbn:ANd9GcT-6JOvfnHy44O4tTFmPP_9wUCUe8Strubwrr1sA4kJmkQb-6h2-2pIoi2ZwqSlz6cFTWmPpwysyrm4H6agbc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773" y="-17293"/>
            <a:ext cx="2142227" cy="1606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73554" y="1747976"/>
            <a:ext cx="10712884" cy="3924729"/>
          </a:xfrm>
          <a:prstGeom prst="rect">
            <a:avLst/>
          </a:prstGeom>
          <a:noFill/>
        </p:spPr>
        <p:txBody>
          <a:bodyPr wrap="square" rtlCol="0">
            <a:spAutoFit/>
          </a:bodyPr>
          <a:lstStyle/>
          <a:p>
            <a:pPr>
              <a:buClr>
                <a:srgbClr val="000000"/>
              </a:buClr>
              <a:buFont typeface="Arial"/>
              <a:buNone/>
            </a:pPr>
            <a:endParaRPr lang="en-US" sz="2767" kern="0" dirty="0">
              <a:solidFill>
                <a:srgbClr val="005493"/>
              </a:solidFill>
              <a:ea typeface="+mj-ea"/>
              <a:cs typeface="Arial"/>
              <a:sym typeface="Open Sans"/>
            </a:endParaRPr>
          </a:p>
          <a:p>
            <a:pPr marL="457189" indent="-457189">
              <a:buClr>
                <a:srgbClr val="000000"/>
              </a:buClr>
              <a:buFont typeface="Arial" panose="020B0604020202020204" pitchFamily="34" charset="0"/>
              <a:buChar char="•"/>
            </a:pPr>
            <a:r>
              <a:rPr lang="en-US" sz="2767" kern="0" dirty="0">
                <a:solidFill>
                  <a:srgbClr val="005493"/>
                </a:solidFill>
                <a:ea typeface="+mj-ea"/>
                <a:cs typeface="Arial"/>
                <a:sym typeface="Open Sans"/>
              </a:rPr>
              <a:t>Education/Prevention</a:t>
            </a:r>
          </a:p>
          <a:p>
            <a:pPr marL="457189" indent="-457189">
              <a:buClr>
                <a:srgbClr val="000000"/>
              </a:buClr>
              <a:buFont typeface="Arial" panose="020B0604020202020204" pitchFamily="34" charset="0"/>
              <a:buChar char="•"/>
            </a:pPr>
            <a:r>
              <a:rPr lang="en-US" sz="2767" kern="0" dirty="0">
                <a:solidFill>
                  <a:srgbClr val="005493"/>
                </a:solidFill>
                <a:ea typeface="+mj-ea"/>
                <a:cs typeface="Arial"/>
                <a:sym typeface="Open Sans"/>
              </a:rPr>
              <a:t>Strengthening healthcare connection</a:t>
            </a:r>
          </a:p>
          <a:p>
            <a:pPr marL="457189" indent="-457189">
              <a:buClr>
                <a:srgbClr val="000000"/>
              </a:buClr>
              <a:buFont typeface="Arial" panose="020B0604020202020204" pitchFamily="34" charset="0"/>
              <a:buChar char="•"/>
            </a:pPr>
            <a:r>
              <a:rPr lang="en-US" sz="2767" kern="0" dirty="0">
                <a:solidFill>
                  <a:srgbClr val="005493"/>
                </a:solidFill>
                <a:ea typeface="+mj-ea"/>
                <a:cs typeface="Arial"/>
                <a:sym typeface="Open Sans"/>
              </a:rPr>
              <a:t>Improving safety in homes and our communities </a:t>
            </a:r>
          </a:p>
          <a:p>
            <a:pPr marL="457189" indent="-457189">
              <a:buClr>
                <a:srgbClr val="000000"/>
              </a:buClr>
              <a:buFont typeface="Arial" panose="020B0604020202020204" pitchFamily="34" charset="0"/>
              <a:buChar char="•"/>
            </a:pPr>
            <a:r>
              <a:rPr lang="en-US" sz="2767" kern="0" dirty="0">
                <a:solidFill>
                  <a:srgbClr val="005493"/>
                </a:solidFill>
                <a:ea typeface="+mj-ea"/>
                <a:cs typeface="Arial"/>
                <a:sym typeface="Open Sans"/>
              </a:rPr>
              <a:t>Digital access</a:t>
            </a:r>
          </a:p>
          <a:p>
            <a:pPr marL="457189" indent="-457189">
              <a:buClr>
                <a:srgbClr val="000000"/>
              </a:buClr>
              <a:buFont typeface="Arial" panose="020B0604020202020204" pitchFamily="34" charset="0"/>
              <a:buChar char="•"/>
            </a:pPr>
            <a:r>
              <a:rPr lang="en-US" sz="2767" kern="0" dirty="0">
                <a:solidFill>
                  <a:srgbClr val="005493"/>
                </a:solidFill>
                <a:ea typeface="+mj-ea"/>
                <a:cs typeface="Arial"/>
                <a:sym typeface="Open Sans"/>
              </a:rPr>
              <a:t>Metrics of Success</a:t>
            </a:r>
          </a:p>
          <a:p>
            <a:pPr marL="457189"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a:p>
            <a:pPr>
              <a:buClr>
                <a:srgbClr val="000000"/>
              </a:buClr>
              <a:buFont typeface="Arial"/>
              <a:buNone/>
            </a:pPr>
            <a:r>
              <a:rPr lang="en-US" sz="2767" kern="0" dirty="0">
                <a:solidFill>
                  <a:srgbClr val="005493"/>
                </a:solidFill>
                <a:ea typeface="+mj-ea"/>
                <a:cs typeface="Arial"/>
                <a:sym typeface="Open Sans"/>
              </a:rPr>
              <a:t>                                                         ….and the work groups as well!</a:t>
            </a:r>
          </a:p>
          <a:p>
            <a:pPr marL="457189"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p:txBody>
      </p:sp>
    </p:spTree>
    <p:extLst>
      <p:ext uri="{BB962C8B-B14F-4D97-AF65-F5344CB8AC3E}">
        <p14:creationId xmlns:p14="http://schemas.microsoft.com/office/powerpoint/2010/main" val="42354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33" y="483405"/>
            <a:ext cx="11360800" cy="943200"/>
          </a:xfrm>
        </p:spPr>
        <p:txBody>
          <a:bodyPr/>
          <a:lstStyle/>
          <a:p>
            <a:r>
              <a:rPr lang="en-US" dirty="0" smtClean="0">
                <a:solidFill>
                  <a:srgbClr val="005493"/>
                </a:solidFill>
              </a:rPr>
              <a:t>Updated Focus Area Work Groups</a:t>
            </a:r>
            <a:endParaRPr lang="en-US" dirty="0">
              <a:solidFill>
                <a:srgbClr val="005493"/>
              </a:solidFill>
            </a:endParaRPr>
          </a:p>
        </p:txBody>
      </p:sp>
      <p:pic>
        <p:nvPicPr>
          <p:cNvPr id="4" name="Picture 3" descr="Picture 3"/>
          <p:cNvPicPr>
            <a:picLocks noChangeAspect="1"/>
          </p:cNvPicPr>
          <p:nvPr/>
        </p:nvPicPr>
        <p:blipFill>
          <a:blip r:embed="rId2">
            <a:extLst/>
          </a:blip>
          <a:stretch>
            <a:fillRect/>
          </a:stretch>
        </p:blipFill>
        <p:spPr>
          <a:xfrm>
            <a:off x="512860" y="5062799"/>
            <a:ext cx="1181101" cy="1181101"/>
          </a:xfrm>
          <a:prstGeom prst="rect">
            <a:avLst/>
          </a:prstGeom>
          <a:ln w="12700">
            <a:miter lim="400000"/>
          </a:ln>
        </p:spPr>
      </p:pic>
      <p:sp>
        <p:nvSpPr>
          <p:cNvPr id="5" name="AutoShape 2"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flipV="1">
            <a:off x="207433" y="213785"/>
            <a:ext cx="406400" cy="244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400049" y="-1"/>
            <a:ext cx="416984" cy="416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pic>
        <p:nvPicPr>
          <p:cNvPr id="11" name="Picture 2" descr="http://t2.gstatic.com/images?q=tbn:ANd9GcT-6JOvfnHy44O4tTFmPP_9wUCUe8Strubwrr1sA4kJmkQb-6h2-2pIoi2ZwqSlz6cFTWmPpwysyrm4H6agbc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773" y="-17293"/>
            <a:ext cx="2142227" cy="1606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2860" y="1493027"/>
            <a:ext cx="11735659" cy="3073085"/>
          </a:xfrm>
          <a:prstGeom prst="rect">
            <a:avLst/>
          </a:prstGeom>
          <a:noFill/>
        </p:spPr>
        <p:txBody>
          <a:bodyPr wrap="square" rtlCol="0">
            <a:spAutoFit/>
          </a:bodyPr>
          <a:lstStyle/>
          <a:p>
            <a:pPr>
              <a:buClr>
                <a:srgbClr val="000000"/>
              </a:buClr>
              <a:buFont typeface="Arial"/>
              <a:buNone/>
            </a:pPr>
            <a:endParaRPr lang="en-US" sz="2767" kern="0" dirty="0">
              <a:solidFill>
                <a:srgbClr val="005493"/>
              </a:solidFill>
              <a:ea typeface="+mj-ea"/>
              <a:cs typeface="Arial"/>
              <a:sym typeface="Arial"/>
            </a:endParaRPr>
          </a:p>
          <a:p>
            <a:pPr marL="457189" indent="-457189">
              <a:buClr>
                <a:srgbClr val="000000"/>
              </a:buClr>
              <a:buFont typeface="Arial" panose="020B0604020202020204" pitchFamily="34" charset="0"/>
              <a:buChar char="•"/>
            </a:pPr>
            <a:endParaRPr lang="en-US" sz="2767" kern="0" dirty="0">
              <a:solidFill>
                <a:srgbClr val="005493"/>
              </a:solidFill>
              <a:ea typeface="+mj-ea"/>
              <a:cs typeface="Arial"/>
              <a:sym typeface="Arial"/>
            </a:endParaRPr>
          </a:p>
          <a:p>
            <a:pPr marL="457189" indent="-457189">
              <a:buClr>
                <a:srgbClr val="000000"/>
              </a:buClr>
              <a:buFont typeface="Arial" panose="020B0604020202020204" pitchFamily="34" charset="0"/>
              <a:buChar char="•"/>
            </a:pPr>
            <a:endParaRPr lang="en-US" sz="2767" kern="0" dirty="0">
              <a:solidFill>
                <a:srgbClr val="005493"/>
              </a:solidFill>
              <a:ea typeface="+mj-ea"/>
              <a:cs typeface="Arial"/>
              <a:sym typeface="Arial"/>
            </a:endParaRPr>
          </a:p>
          <a:p>
            <a:pPr>
              <a:buClr>
                <a:srgbClr val="000000"/>
              </a:buClr>
              <a:buFont typeface="Arial"/>
              <a:buNone/>
            </a:pPr>
            <a:endParaRPr lang="en-US" sz="2767" kern="0" dirty="0">
              <a:solidFill>
                <a:srgbClr val="005493"/>
              </a:solidFill>
              <a:ea typeface="+mj-ea"/>
              <a:cs typeface="Arial"/>
              <a:sym typeface="Open Sans"/>
            </a:endParaRPr>
          </a:p>
          <a:p>
            <a:pPr>
              <a:buClr>
                <a:srgbClr val="000000"/>
              </a:buClr>
              <a:buFont typeface="Arial"/>
              <a:buNone/>
            </a:pPr>
            <a:endParaRPr lang="en-US" sz="2767" kern="0" dirty="0">
              <a:solidFill>
                <a:srgbClr val="005493"/>
              </a:solidFill>
              <a:ea typeface="+mj-ea"/>
              <a:cs typeface="Arial"/>
              <a:sym typeface="Open Sans"/>
            </a:endParaRPr>
          </a:p>
          <a:p>
            <a:pPr marL="0" lvl="1">
              <a:buClr>
                <a:srgbClr val="000000"/>
              </a:buClr>
            </a:pPr>
            <a:endParaRPr lang="en-US" sz="2767" kern="0" dirty="0">
              <a:solidFill>
                <a:srgbClr val="005493"/>
              </a:solidFill>
              <a:ea typeface="+mj-ea"/>
              <a:cs typeface="Arial"/>
              <a:sym typeface="Open Sans"/>
            </a:endParaRPr>
          </a:p>
          <a:p>
            <a:pPr marL="457189" lvl="2"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p:txBody>
      </p:sp>
      <p:graphicFrame>
        <p:nvGraphicFramePr>
          <p:cNvPr id="3" name="Table 2"/>
          <p:cNvGraphicFramePr>
            <a:graphicFrameLocks noGrp="1"/>
          </p:cNvGraphicFramePr>
          <p:nvPr>
            <p:extLst/>
          </p:nvPr>
        </p:nvGraphicFramePr>
        <p:xfrm>
          <a:off x="1937801" y="1614501"/>
          <a:ext cx="8690500" cy="4768427"/>
        </p:xfrm>
        <a:graphic>
          <a:graphicData uri="http://schemas.openxmlformats.org/drawingml/2006/table">
            <a:tbl>
              <a:tblPr firstRow="1" bandRow="1">
                <a:tableStyleId>{5C22544A-7EE6-4342-B048-85BDC9FD1C3A}</a:tableStyleId>
              </a:tblPr>
              <a:tblGrid>
                <a:gridCol w="1738100"/>
                <a:gridCol w="1644979"/>
                <a:gridCol w="1831221"/>
                <a:gridCol w="1738100"/>
                <a:gridCol w="1738100"/>
              </a:tblGrid>
              <a:tr h="1097280">
                <a:tc>
                  <a:txBody>
                    <a:bodyPr/>
                    <a:lstStyle/>
                    <a:p>
                      <a:r>
                        <a:rPr lang="en-US" sz="1600" dirty="0" smtClean="0"/>
                        <a:t>Education/</a:t>
                      </a:r>
                    </a:p>
                    <a:p>
                      <a:r>
                        <a:rPr lang="en-US" sz="1600" dirty="0" smtClean="0"/>
                        <a:t>Prevention</a:t>
                      </a:r>
                      <a:endParaRPr lang="en-US" sz="1600" dirty="0"/>
                    </a:p>
                  </a:txBody>
                  <a:tcPr marL="121920" marR="121920" marT="60960" marB="60960"/>
                </a:tc>
                <a:tc>
                  <a:txBody>
                    <a:bodyPr/>
                    <a:lstStyle/>
                    <a:p>
                      <a:r>
                        <a:rPr lang="en-US" sz="1600" dirty="0" smtClean="0"/>
                        <a:t>Strengthening</a:t>
                      </a:r>
                      <a:r>
                        <a:rPr lang="en-US" sz="1600" baseline="0" dirty="0" smtClean="0"/>
                        <a:t> Healthcare Connection</a:t>
                      </a:r>
                      <a:endParaRPr lang="en-US" sz="1600" dirty="0"/>
                    </a:p>
                  </a:txBody>
                  <a:tcPr marL="121920" marR="121920" marT="60960" marB="60960"/>
                </a:tc>
                <a:tc>
                  <a:txBody>
                    <a:bodyPr/>
                    <a:lstStyle/>
                    <a:p>
                      <a:r>
                        <a:rPr lang="en-US" sz="1600" dirty="0" smtClean="0"/>
                        <a:t>Improving Safety in our Homes</a:t>
                      </a:r>
                      <a:r>
                        <a:rPr lang="en-US" sz="1600" baseline="0" dirty="0" smtClean="0"/>
                        <a:t> and Communities</a:t>
                      </a:r>
                      <a:endParaRPr lang="en-US" sz="1600" dirty="0"/>
                    </a:p>
                  </a:txBody>
                  <a:tcPr marL="121920" marR="121920" marT="60960" marB="60960"/>
                </a:tc>
                <a:tc>
                  <a:txBody>
                    <a:bodyPr/>
                    <a:lstStyle/>
                    <a:p>
                      <a:r>
                        <a:rPr lang="en-US" sz="1600" dirty="0" smtClean="0"/>
                        <a:t>Digital Access</a:t>
                      </a:r>
                      <a:endParaRPr lang="en-US" sz="1600" dirty="0"/>
                    </a:p>
                  </a:txBody>
                  <a:tcPr marL="121920" marR="121920" marT="60960" marB="60960"/>
                </a:tc>
                <a:tc>
                  <a:txBody>
                    <a:bodyPr/>
                    <a:lstStyle/>
                    <a:p>
                      <a:r>
                        <a:rPr lang="en-US" sz="1600" dirty="0" smtClean="0"/>
                        <a:t>Metrics of Success</a:t>
                      </a:r>
                      <a:endParaRPr lang="en-US" sz="1600" dirty="0"/>
                    </a:p>
                  </a:txBody>
                  <a:tcPr marL="121920" marR="121920" marT="60960" marB="60960"/>
                </a:tc>
              </a:tr>
              <a:tr h="853440">
                <a:tc>
                  <a:txBody>
                    <a:bodyPr/>
                    <a:lstStyle/>
                    <a:p>
                      <a:r>
                        <a:rPr lang="en-US" sz="1600" dirty="0" smtClean="0">
                          <a:solidFill>
                            <a:schemeClr val="bg2"/>
                          </a:solidFill>
                        </a:rPr>
                        <a:t>Lead:</a:t>
                      </a:r>
                      <a:r>
                        <a:rPr lang="en-US" sz="1600" baseline="0" dirty="0" smtClean="0">
                          <a:solidFill>
                            <a:schemeClr val="bg2"/>
                          </a:solidFill>
                        </a:rPr>
                        <a:t> Tanya Larsen</a:t>
                      </a:r>
                      <a:endParaRPr lang="en-US" sz="1600" dirty="0">
                        <a:solidFill>
                          <a:schemeClr val="bg2"/>
                        </a:solidFill>
                      </a:endParaRPr>
                    </a:p>
                  </a:txBody>
                  <a:tcPr marL="121920" marR="121920" marT="60960" marB="60960"/>
                </a:tc>
                <a:tc>
                  <a:txBody>
                    <a:bodyPr/>
                    <a:lstStyle/>
                    <a:p>
                      <a:r>
                        <a:rPr lang="en-US" sz="1600" dirty="0" smtClean="0">
                          <a:solidFill>
                            <a:schemeClr val="bg2"/>
                          </a:solidFill>
                        </a:rPr>
                        <a:t>Lead:</a:t>
                      </a:r>
                      <a:r>
                        <a:rPr lang="en-US" sz="1600" baseline="0" dirty="0" smtClean="0">
                          <a:solidFill>
                            <a:schemeClr val="bg2"/>
                          </a:solidFill>
                        </a:rPr>
                        <a:t> Thaddeus Thompson</a:t>
                      </a:r>
                      <a:endParaRPr lang="en-US" sz="1600" dirty="0">
                        <a:solidFill>
                          <a:schemeClr val="bg2"/>
                        </a:solidFill>
                      </a:endParaRPr>
                    </a:p>
                  </a:txBody>
                  <a:tcPr marL="121920" marR="121920" marT="60960" marB="60960"/>
                </a:tc>
                <a:tc>
                  <a:txBody>
                    <a:bodyPr/>
                    <a:lstStyle/>
                    <a:p>
                      <a:r>
                        <a:rPr lang="en-US" sz="1600" dirty="0" smtClean="0">
                          <a:solidFill>
                            <a:schemeClr val="bg2"/>
                          </a:solidFill>
                        </a:rPr>
                        <a:t>Lead: Megan Panek</a:t>
                      </a:r>
                      <a:endParaRPr lang="en-US" sz="1600" dirty="0">
                        <a:solidFill>
                          <a:schemeClr val="bg2"/>
                        </a:solidFill>
                      </a:endParaRPr>
                    </a:p>
                  </a:txBody>
                  <a:tcPr marL="121920" marR="121920" marT="60960" marB="60960"/>
                </a:tc>
                <a:tc>
                  <a:txBody>
                    <a:bodyPr/>
                    <a:lstStyle/>
                    <a:p>
                      <a:r>
                        <a:rPr lang="en-US" sz="1600" dirty="0" smtClean="0">
                          <a:solidFill>
                            <a:schemeClr val="bg2"/>
                          </a:solidFill>
                        </a:rPr>
                        <a:t>Lead: Betty Robie</a:t>
                      </a:r>
                      <a:endParaRPr lang="en-US" sz="1600" dirty="0">
                        <a:solidFill>
                          <a:schemeClr val="bg2"/>
                        </a:solidFill>
                      </a:endParaRPr>
                    </a:p>
                  </a:txBody>
                  <a:tcPr marL="121920" marR="121920" marT="60960" marB="60960"/>
                </a:tc>
                <a:tc>
                  <a:txBody>
                    <a:bodyPr/>
                    <a:lstStyle/>
                    <a:p>
                      <a:r>
                        <a:rPr lang="en-US" sz="1600" dirty="0" smtClean="0">
                          <a:solidFill>
                            <a:schemeClr val="bg2"/>
                          </a:solidFill>
                        </a:rPr>
                        <a:t>Lead: Ian Campbell</a:t>
                      </a:r>
                      <a:endParaRPr lang="en-US" sz="1600" dirty="0">
                        <a:solidFill>
                          <a:schemeClr val="bg2"/>
                        </a:solidFill>
                      </a:endParaRPr>
                    </a:p>
                  </a:txBody>
                  <a:tcPr marL="121920" marR="121920" marT="60960" marB="60960"/>
                </a:tc>
              </a:tr>
              <a:tr h="609600">
                <a:tc>
                  <a:txBody>
                    <a:bodyPr/>
                    <a:lstStyle/>
                    <a:p>
                      <a:r>
                        <a:rPr lang="en-US" sz="1600" dirty="0" smtClean="0">
                          <a:solidFill>
                            <a:schemeClr val="bg2"/>
                          </a:solidFill>
                        </a:rPr>
                        <a:t>Joyce Stiles-Tucker</a:t>
                      </a:r>
                      <a:endParaRPr lang="en-US" sz="1600" dirty="0">
                        <a:solidFill>
                          <a:schemeClr val="bg2"/>
                        </a:solidFill>
                      </a:endParaRPr>
                    </a:p>
                  </a:txBody>
                  <a:tcPr marL="121920" marR="121920" marT="60960" marB="60960"/>
                </a:tc>
                <a:tc>
                  <a:txBody>
                    <a:bodyPr/>
                    <a:lstStyle/>
                    <a:p>
                      <a:r>
                        <a:rPr lang="en-US" sz="1600" dirty="0" smtClean="0">
                          <a:solidFill>
                            <a:schemeClr val="bg2"/>
                          </a:solidFill>
                        </a:rPr>
                        <a:t>Cindy Doyle</a:t>
                      </a:r>
                      <a:endParaRPr lang="en-US" sz="1600" dirty="0">
                        <a:solidFill>
                          <a:schemeClr val="bg2"/>
                        </a:solidFill>
                      </a:endParaRPr>
                    </a:p>
                  </a:txBody>
                  <a:tcPr marL="121920" marR="121920" marT="60960" marB="60960"/>
                </a:tc>
                <a:tc>
                  <a:txBody>
                    <a:bodyPr/>
                    <a:lstStyle/>
                    <a:p>
                      <a:r>
                        <a:rPr lang="en-US" sz="1600" dirty="0" smtClean="0">
                          <a:solidFill>
                            <a:schemeClr val="bg2"/>
                          </a:solidFill>
                        </a:rPr>
                        <a:t>Catie Blake</a:t>
                      </a:r>
                      <a:endParaRPr lang="en-US" sz="1600" dirty="0">
                        <a:solidFill>
                          <a:schemeClr val="bg2"/>
                        </a:solidFill>
                      </a:endParaRPr>
                    </a:p>
                  </a:txBody>
                  <a:tcPr marL="121920" marR="121920" marT="60960" marB="60960"/>
                </a:tc>
                <a:tc>
                  <a:txBody>
                    <a:bodyPr/>
                    <a:lstStyle/>
                    <a:p>
                      <a:r>
                        <a:rPr lang="en-US" sz="1600" dirty="0" smtClean="0">
                          <a:solidFill>
                            <a:schemeClr val="bg2"/>
                          </a:solidFill>
                        </a:rPr>
                        <a:t>Lorna Andrade</a:t>
                      </a:r>
                      <a:endParaRPr lang="en-US" sz="1600" dirty="0">
                        <a:solidFill>
                          <a:schemeClr val="bg2"/>
                        </a:solidFill>
                      </a:endParaRPr>
                    </a:p>
                  </a:txBody>
                  <a:tcPr marL="121920" marR="121920" marT="60960" marB="60960"/>
                </a:tc>
                <a:tc>
                  <a:txBody>
                    <a:bodyPr/>
                    <a:lstStyle/>
                    <a:p>
                      <a:r>
                        <a:rPr lang="en-US" sz="1600" dirty="0" smtClean="0">
                          <a:solidFill>
                            <a:schemeClr val="bg2"/>
                          </a:solidFill>
                        </a:rPr>
                        <a:t>Bob Laskowski</a:t>
                      </a:r>
                      <a:endParaRPr lang="en-US" sz="1600" dirty="0">
                        <a:solidFill>
                          <a:schemeClr val="bg2"/>
                        </a:solidFill>
                      </a:endParaRPr>
                    </a:p>
                  </a:txBody>
                  <a:tcPr marL="121920" marR="121920" marT="60960" marB="60960"/>
                </a:tc>
              </a:tr>
              <a:tr h="609600">
                <a:tc>
                  <a:txBody>
                    <a:bodyPr/>
                    <a:lstStyle/>
                    <a:p>
                      <a:r>
                        <a:rPr lang="en-US" sz="1600" dirty="0" smtClean="0">
                          <a:solidFill>
                            <a:schemeClr val="bg2"/>
                          </a:solidFill>
                        </a:rPr>
                        <a:t>Suzanne Robbins</a:t>
                      </a:r>
                      <a:endParaRPr lang="en-US" sz="1600" dirty="0">
                        <a:solidFill>
                          <a:schemeClr val="bg2"/>
                        </a:solidFill>
                      </a:endParaRPr>
                    </a:p>
                  </a:txBody>
                  <a:tcPr marL="121920" marR="121920" marT="60960" marB="60960"/>
                </a:tc>
                <a:tc>
                  <a:txBody>
                    <a:bodyPr/>
                    <a:lstStyle/>
                    <a:p>
                      <a:r>
                        <a:rPr lang="en-US" sz="1600" dirty="0" smtClean="0">
                          <a:solidFill>
                            <a:schemeClr val="bg2"/>
                          </a:solidFill>
                        </a:rPr>
                        <a:t>Lori Perry</a:t>
                      </a:r>
                      <a:endParaRPr lang="en-US" sz="1600" dirty="0">
                        <a:solidFill>
                          <a:schemeClr val="bg2"/>
                        </a:solidFill>
                      </a:endParaRPr>
                    </a:p>
                  </a:txBody>
                  <a:tcPr marL="121920" marR="121920" marT="60960" marB="60960"/>
                </a:tc>
                <a:tc>
                  <a:txBody>
                    <a:bodyPr/>
                    <a:lstStyle/>
                    <a:p>
                      <a:r>
                        <a:rPr lang="en-US" sz="1600" dirty="0" smtClean="0">
                          <a:solidFill>
                            <a:schemeClr val="bg2"/>
                          </a:solidFill>
                        </a:rPr>
                        <a:t>Cheryl Kram</a:t>
                      </a:r>
                      <a:endParaRPr lang="en-US" sz="1600" dirty="0">
                        <a:solidFill>
                          <a:schemeClr val="bg2"/>
                        </a:solidFill>
                      </a:endParaRPr>
                    </a:p>
                  </a:txBody>
                  <a:tcPr marL="121920" marR="121920" marT="60960" marB="60960"/>
                </a:tc>
                <a:tc>
                  <a:txBody>
                    <a:bodyPr/>
                    <a:lstStyle/>
                    <a:p>
                      <a:r>
                        <a:rPr lang="en-US" sz="1600" dirty="0" smtClean="0">
                          <a:solidFill>
                            <a:schemeClr val="bg2"/>
                          </a:solidFill>
                        </a:rPr>
                        <a:t>Anne McDonough</a:t>
                      </a:r>
                      <a:endParaRPr lang="en-US" sz="1600" dirty="0">
                        <a:solidFill>
                          <a:schemeClr val="bg2"/>
                        </a:solidFill>
                      </a:endParaRPr>
                    </a:p>
                  </a:txBody>
                  <a:tcPr marL="121920" marR="121920" marT="60960" marB="60960"/>
                </a:tc>
                <a:tc>
                  <a:txBody>
                    <a:bodyPr/>
                    <a:lstStyle/>
                    <a:p>
                      <a:r>
                        <a:rPr lang="en-US" sz="1600" dirty="0" smtClean="0">
                          <a:solidFill>
                            <a:schemeClr val="bg2"/>
                          </a:solidFill>
                        </a:rPr>
                        <a:t>Kathleen</a:t>
                      </a:r>
                    </a:p>
                    <a:p>
                      <a:r>
                        <a:rPr lang="en-US" sz="1600" dirty="0" smtClean="0">
                          <a:solidFill>
                            <a:schemeClr val="bg2"/>
                          </a:solidFill>
                        </a:rPr>
                        <a:t>Samways</a:t>
                      </a:r>
                      <a:endParaRPr lang="en-US" sz="1600" dirty="0">
                        <a:solidFill>
                          <a:schemeClr val="bg2"/>
                        </a:solidFill>
                      </a:endParaRPr>
                    </a:p>
                  </a:txBody>
                  <a:tcPr marL="121920" marR="121920" marT="60960" marB="60960"/>
                </a:tc>
              </a:tr>
              <a:tr h="609600">
                <a:tc>
                  <a:txBody>
                    <a:bodyPr/>
                    <a:lstStyle/>
                    <a:p>
                      <a:r>
                        <a:rPr lang="en-US" sz="1600" dirty="0" smtClean="0">
                          <a:solidFill>
                            <a:schemeClr val="bg2"/>
                          </a:solidFill>
                        </a:rPr>
                        <a:t>Valci</a:t>
                      </a:r>
                      <a:r>
                        <a:rPr lang="en-US" sz="1600" baseline="0" dirty="0" smtClean="0">
                          <a:solidFill>
                            <a:schemeClr val="bg2"/>
                          </a:solidFill>
                        </a:rPr>
                        <a:t> Carvalho</a:t>
                      </a:r>
                      <a:endParaRPr lang="en-US" sz="1600" dirty="0">
                        <a:solidFill>
                          <a:schemeClr val="bg2"/>
                        </a:solidFill>
                      </a:endParaRPr>
                    </a:p>
                  </a:txBody>
                  <a:tcPr marL="121920" marR="121920" marT="60960" marB="60960"/>
                </a:tc>
                <a:tc>
                  <a:txBody>
                    <a:bodyPr/>
                    <a:lstStyle/>
                    <a:p>
                      <a:r>
                        <a:rPr lang="en-US" sz="1600" dirty="0" smtClean="0">
                          <a:solidFill>
                            <a:schemeClr val="bg2"/>
                          </a:solidFill>
                        </a:rPr>
                        <a:t>Marina Lent</a:t>
                      </a:r>
                      <a:endParaRPr lang="en-US" sz="1600" dirty="0">
                        <a:solidFill>
                          <a:schemeClr val="bg2"/>
                        </a:solidFill>
                      </a:endParaRPr>
                    </a:p>
                  </a:txBody>
                  <a:tcPr marL="121920" marR="121920" marT="60960" marB="60960"/>
                </a:tc>
                <a:tc>
                  <a:txBody>
                    <a:bodyPr/>
                    <a:lstStyle/>
                    <a:p>
                      <a:r>
                        <a:rPr lang="en-US" sz="1600" dirty="0" smtClean="0">
                          <a:solidFill>
                            <a:schemeClr val="bg2"/>
                          </a:solidFill>
                        </a:rPr>
                        <a:t>Victoria Haeselbarth</a:t>
                      </a:r>
                      <a:endParaRPr lang="en-US" sz="1600" dirty="0">
                        <a:solidFill>
                          <a:schemeClr val="bg2"/>
                        </a:solidFill>
                      </a:endParaRPr>
                    </a:p>
                  </a:txBody>
                  <a:tcPr marL="121920" marR="121920" marT="60960" marB="60960"/>
                </a:tc>
                <a:tc>
                  <a:txBody>
                    <a:bodyPr/>
                    <a:lstStyle/>
                    <a:p>
                      <a:r>
                        <a:rPr lang="en-US" sz="1600" dirty="0" smtClean="0">
                          <a:solidFill>
                            <a:schemeClr val="bg2"/>
                          </a:solidFill>
                        </a:rPr>
                        <a:t>Cindy Trish</a:t>
                      </a:r>
                      <a:endParaRPr lang="en-US" sz="1600" dirty="0">
                        <a:solidFill>
                          <a:schemeClr val="bg2"/>
                        </a:solidFill>
                      </a:endParaRPr>
                    </a:p>
                  </a:txBody>
                  <a:tcPr marL="121920" marR="121920" marT="60960" marB="60960"/>
                </a:tc>
                <a:tc>
                  <a:txBody>
                    <a:bodyPr/>
                    <a:lstStyle/>
                    <a:p>
                      <a:endParaRPr lang="en-US" sz="1600" dirty="0">
                        <a:solidFill>
                          <a:schemeClr val="bg2"/>
                        </a:solidFill>
                      </a:endParaRPr>
                    </a:p>
                  </a:txBody>
                  <a:tcPr marL="121920" marR="121920" marT="60960" marB="60960"/>
                </a:tc>
              </a:tr>
              <a:tr h="494453">
                <a:tc>
                  <a:txBody>
                    <a:bodyPr/>
                    <a:lstStyle/>
                    <a:p>
                      <a:r>
                        <a:rPr lang="en-US" sz="1600" dirty="0" smtClean="0">
                          <a:solidFill>
                            <a:schemeClr val="bg2"/>
                          </a:solidFill>
                        </a:rPr>
                        <a:t>Lila Fischer</a:t>
                      </a:r>
                      <a:endParaRPr lang="en-US" sz="1600" dirty="0">
                        <a:solidFill>
                          <a:schemeClr val="bg2"/>
                        </a:solidFill>
                      </a:endParaRPr>
                    </a:p>
                  </a:txBody>
                  <a:tcPr marL="121920" marR="121920" marT="60960" marB="60960"/>
                </a:tc>
                <a:tc>
                  <a:txBody>
                    <a:bodyPr/>
                    <a:lstStyle/>
                    <a:p>
                      <a:r>
                        <a:rPr lang="en-US" sz="1600" dirty="0" smtClean="0">
                          <a:solidFill>
                            <a:schemeClr val="bg2"/>
                          </a:solidFill>
                        </a:rPr>
                        <a:t>Lisa Hollander</a:t>
                      </a:r>
                      <a:endParaRPr lang="en-US" sz="1600" dirty="0">
                        <a:solidFill>
                          <a:schemeClr val="bg2"/>
                        </a:solidFill>
                      </a:endParaRPr>
                    </a:p>
                  </a:txBody>
                  <a:tcPr marL="121920" marR="121920" marT="60960" marB="60960"/>
                </a:tc>
                <a:tc>
                  <a:txBody>
                    <a:bodyPr/>
                    <a:lstStyle/>
                    <a:p>
                      <a:r>
                        <a:rPr lang="en-US" sz="1600" dirty="0" smtClean="0">
                          <a:solidFill>
                            <a:schemeClr val="bg2"/>
                          </a:solidFill>
                        </a:rPr>
                        <a:t>Michele</a:t>
                      </a:r>
                      <a:r>
                        <a:rPr lang="en-US" sz="1600" baseline="0" dirty="0" smtClean="0">
                          <a:solidFill>
                            <a:schemeClr val="bg2"/>
                          </a:solidFill>
                        </a:rPr>
                        <a:t> LeBlanc</a:t>
                      </a:r>
                      <a:endParaRPr lang="en-US" sz="1600" dirty="0">
                        <a:solidFill>
                          <a:schemeClr val="bg2"/>
                        </a:solidFill>
                      </a:endParaRPr>
                    </a:p>
                  </a:txBody>
                  <a:tcPr marL="121920" marR="121920" marT="60960" marB="60960"/>
                </a:tc>
                <a:tc>
                  <a:txBody>
                    <a:bodyPr/>
                    <a:lstStyle/>
                    <a:p>
                      <a:endParaRPr lang="en-US" sz="1600" dirty="0">
                        <a:solidFill>
                          <a:schemeClr val="bg2"/>
                        </a:solidFill>
                      </a:endParaRPr>
                    </a:p>
                  </a:txBody>
                  <a:tcPr marL="121920" marR="121920" marT="60960" marB="60960"/>
                </a:tc>
                <a:tc>
                  <a:txBody>
                    <a:bodyPr/>
                    <a:lstStyle/>
                    <a:p>
                      <a:endParaRPr lang="en-US" sz="1600" dirty="0">
                        <a:solidFill>
                          <a:schemeClr val="bg2"/>
                        </a:solidFill>
                      </a:endParaRPr>
                    </a:p>
                  </a:txBody>
                  <a:tcPr marL="121920" marR="121920" marT="60960" marB="60960"/>
                </a:tc>
              </a:tr>
              <a:tr h="494453">
                <a:tc>
                  <a:txBody>
                    <a:bodyPr/>
                    <a:lstStyle/>
                    <a:p>
                      <a:pPr algn="ctr"/>
                      <a:r>
                        <a:rPr lang="en-US" sz="1600" dirty="0" smtClean="0">
                          <a:solidFill>
                            <a:schemeClr val="bg2"/>
                          </a:solidFill>
                        </a:rPr>
                        <a:t>Rose Cogliano</a:t>
                      </a:r>
                      <a:endParaRPr lang="en-US" sz="1600" dirty="0">
                        <a:solidFill>
                          <a:schemeClr val="bg2"/>
                        </a:solidFill>
                      </a:endParaRPr>
                    </a:p>
                  </a:txBody>
                  <a:tcPr marL="121920" marR="121920" marT="60960" marB="60960"/>
                </a:tc>
                <a:tc>
                  <a:txBody>
                    <a:bodyPr/>
                    <a:lstStyle/>
                    <a:p>
                      <a:pPr algn="ctr"/>
                      <a:endParaRPr lang="en-US" sz="1600" dirty="0">
                        <a:solidFill>
                          <a:schemeClr val="bg2"/>
                        </a:solidFill>
                      </a:endParaRPr>
                    </a:p>
                  </a:txBody>
                  <a:tcPr marL="121920" marR="121920" marT="60960" marB="60960"/>
                </a:tc>
                <a:tc>
                  <a:txBody>
                    <a:bodyPr/>
                    <a:lstStyle/>
                    <a:p>
                      <a:pPr algn="ctr"/>
                      <a:endParaRPr lang="en-US" sz="1600" dirty="0">
                        <a:solidFill>
                          <a:schemeClr val="bg2"/>
                        </a:solidFill>
                      </a:endParaRPr>
                    </a:p>
                  </a:txBody>
                  <a:tcPr marL="121920" marR="121920" marT="60960" marB="60960"/>
                </a:tc>
                <a:tc>
                  <a:txBody>
                    <a:bodyPr/>
                    <a:lstStyle/>
                    <a:p>
                      <a:pPr algn="ctr"/>
                      <a:endParaRPr lang="en-US" sz="1600" dirty="0">
                        <a:solidFill>
                          <a:schemeClr val="bg2"/>
                        </a:solidFill>
                      </a:endParaRPr>
                    </a:p>
                  </a:txBody>
                  <a:tcPr marL="121920" marR="121920" marT="60960" marB="60960"/>
                </a:tc>
                <a:tc>
                  <a:txBody>
                    <a:bodyPr/>
                    <a:lstStyle/>
                    <a:p>
                      <a:pPr algn="ctr"/>
                      <a:endParaRPr lang="en-US" sz="1600" dirty="0">
                        <a:solidFill>
                          <a:schemeClr val="bg2"/>
                        </a:solidFill>
                      </a:endParaRPr>
                    </a:p>
                  </a:txBody>
                  <a:tcPr marL="121920" marR="121920" marT="60960" marB="60960"/>
                </a:tc>
              </a:tr>
            </a:tbl>
          </a:graphicData>
        </a:graphic>
      </p:graphicFrame>
    </p:spTree>
    <p:extLst>
      <p:ext uri="{BB962C8B-B14F-4D97-AF65-F5344CB8AC3E}">
        <p14:creationId xmlns:p14="http://schemas.microsoft.com/office/powerpoint/2010/main" val="127678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33" y="483405"/>
            <a:ext cx="11360800" cy="943200"/>
          </a:xfrm>
        </p:spPr>
        <p:txBody>
          <a:bodyPr/>
          <a:lstStyle/>
          <a:p>
            <a:r>
              <a:rPr lang="en-US" dirty="0" smtClean="0">
                <a:solidFill>
                  <a:srgbClr val="005493"/>
                </a:solidFill>
              </a:rPr>
              <a:t>Education/Prevention Focus Area</a:t>
            </a:r>
            <a:endParaRPr lang="en-US" dirty="0">
              <a:solidFill>
                <a:srgbClr val="005493"/>
              </a:solidFill>
            </a:endParaRPr>
          </a:p>
        </p:txBody>
      </p:sp>
      <p:pic>
        <p:nvPicPr>
          <p:cNvPr id="4" name="Picture 3" descr="Picture 3"/>
          <p:cNvPicPr>
            <a:picLocks noChangeAspect="1"/>
          </p:cNvPicPr>
          <p:nvPr/>
        </p:nvPicPr>
        <p:blipFill>
          <a:blip r:embed="rId2">
            <a:extLst/>
          </a:blip>
          <a:stretch>
            <a:fillRect/>
          </a:stretch>
        </p:blipFill>
        <p:spPr>
          <a:xfrm>
            <a:off x="512860" y="5062799"/>
            <a:ext cx="1181101" cy="1181101"/>
          </a:xfrm>
          <a:prstGeom prst="rect">
            <a:avLst/>
          </a:prstGeom>
          <a:ln w="12700">
            <a:miter lim="400000"/>
          </a:ln>
        </p:spPr>
      </p:pic>
      <p:sp>
        <p:nvSpPr>
          <p:cNvPr id="5" name="AutoShape 2"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flipV="1">
            <a:off x="207433" y="213785"/>
            <a:ext cx="406400" cy="244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400049" y="-1"/>
            <a:ext cx="416984" cy="416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pic>
        <p:nvPicPr>
          <p:cNvPr id="11" name="Picture 2" descr="http://t2.gstatic.com/images?q=tbn:ANd9GcT-6JOvfnHy44O4tTFmPP_9wUCUe8Strubwrr1sA4kJmkQb-6h2-2pIoi2ZwqSlz6cFTWmPpwysyrm4H6agbc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773" y="-17293"/>
            <a:ext cx="2142227" cy="1606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2860" y="1493027"/>
            <a:ext cx="11735659" cy="5233164"/>
          </a:xfrm>
          <a:prstGeom prst="rect">
            <a:avLst/>
          </a:prstGeom>
          <a:noFill/>
        </p:spPr>
        <p:txBody>
          <a:bodyPr wrap="square" rtlCol="0">
            <a:spAutoFit/>
          </a:bodyPr>
          <a:lstStyle/>
          <a:p>
            <a:pPr>
              <a:buClr>
                <a:srgbClr val="000000"/>
              </a:buClr>
              <a:buFont typeface="Arial"/>
              <a:buNone/>
            </a:pPr>
            <a:r>
              <a:rPr lang="en-US" sz="2767" kern="0" dirty="0">
                <a:solidFill>
                  <a:srgbClr val="005493"/>
                </a:solidFill>
                <a:ea typeface="+mj-ea"/>
                <a:cs typeface="Arial"/>
                <a:sym typeface="Open Sans"/>
              </a:rPr>
              <a:t>Community education</a:t>
            </a:r>
          </a:p>
          <a:p>
            <a:pPr marL="457189" lvl="6" indent="-457189">
              <a:buClr>
                <a:srgbClr val="000000"/>
              </a:buClr>
              <a:buFont typeface="Arial" panose="020B0604020202020204" pitchFamily="34" charset="0"/>
              <a:buChar char="•"/>
            </a:pPr>
            <a:r>
              <a:rPr lang="en-US" sz="1867" kern="0" dirty="0">
                <a:solidFill>
                  <a:srgbClr val="005493"/>
                </a:solidFill>
                <a:cs typeface="Arial"/>
                <a:sym typeface="Open Sans"/>
              </a:rPr>
              <a:t>Identifying the right content (and do we want to update our current brochure?)</a:t>
            </a:r>
          </a:p>
          <a:p>
            <a:pPr marL="457189" lvl="6" indent="-457189">
              <a:buClr>
                <a:srgbClr val="000000"/>
              </a:buClr>
              <a:buFont typeface="Arial" panose="020B0604020202020204" pitchFamily="34" charset="0"/>
              <a:buChar char="•"/>
            </a:pPr>
            <a:r>
              <a:rPr lang="en-US" sz="1867" kern="0" dirty="0">
                <a:solidFill>
                  <a:srgbClr val="005493"/>
                </a:solidFill>
                <a:cs typeface="Arial"/>
                <a:sym typeface="Open Sans"/>
              </a:rPr>
              <a:t>Defining the audience</a:t>
            </a:r>
          </a:p>
          <a:p>
            <a:pPr marL="457189" lvl="6" indent="-457189">
              <a:buClr>
                <a:srgbClr val="000000"/>
              </a:buClr>
              <a:buFont typeface="Arial" panose="020B0604020202020204" pitchFamily="34" charset="0"/>
              <a:buChar char="•"/>
            </a:pPr>
            <a:r>
              <a:rPr lang="en-US" sz="1867" kern="0" dirty="0">
                <a:solidFill>
                  <a:srgbClr val="005493"/>
                </a:solidFill>
                <a:cs typeface="Arial"/>
                <a:sym typeface="Open Sans"/>
              </a:rPr>
              <a:t>Communications campaign - frequency of messaging</a:t>
            </a:r>
          </a:p>
          <a:p>
            <a:pPr marL="457189" lvl="6" indent="-457189">
              <a:buClr>
                <a:srgbClr val="000000"/>
              </a:buClr>
              <a:buFont typeface="Arial" panose="020B0604020202020204" pitchFamily="34" charset="0"/>
              <a:buChar char="•"/>
            </a:pPr>
            <a:r>
              <a:rPr lang="en-US" sz="1867" kern="0" dirty="0">
                <a:solidFill>
                  <a:srgbClr val="005493"/>
                </a:solidFill>
                <a:cs typeface="Arial"/>
                <a:sym typeface="Open Sans"/>
              </a:rPr>
              <a:t>Delivery Methods (print, digital TV, radio)</a:t>
            </a:r>
          </a:p>
          <a:p>
            <a:pPr marL="457189" lvl="6" indent="-457189">
              <a:buClr>
                <a:srgbClr val="000000"/>
              </a:buClr>
              <a:buFont typeface="Arial" panose="020B0604020202020204" pitchFamily="34" charset="0"/>
              <a:buChar char="•"/>
            </a:pPr>
            <a:r>
              <a:rPr lang="en-US" sz="1867" kern="0" dirty="0">
                <a:solidFill>
                  <a:srgbClr val="005493"/>
                </a:solidFill>
                <a:cs typeface="Arial"/>
                <a:sym typeface="Open Sans"/>
              </a:rPr>
              <a:t>Falls Prevention Month (Sept) - how do we want to participate?</a:t>
            </a:r>
          </a:p>
          <a:p>
            <a:pPr marL="457189" lvl="1" indent="-457189">
              <a:buClr>
                <a:srgbClr val="000000"/>
              </a:buClr>
              <a:buFont typeface="Arial" panose="020B0604020202020204" pitchFamily="34" charset="0"/>
              <a:buChar char="•"/>
            </a:pPr>
            <a:endParaRPr lang="en-US" sz="1867" kern="0" dirty="0">
              <a:solidFill>
                <a:srgbClr val="005493"/>
              </a:solidFill>
              <a:ea typeface="+mj-ea"/>
              <a:cs typeface="Arial"/>
              <a:sym typeface="Open Sans"/>
            </a:endParaRPr>
          </a:p>
          <a:p>
            <a:pPr>
              <a:buClr>
                <a:srgbClr val="000000"/>
              </a:buClr>
              <a:buFont typeface="Arial"/>
              <a:buNone/>
            </a:pPr>
            <a:r>
              <a:rPr lang="en-US" sz="2767" kern="0" dirty="0">
                <a:solidFill>
                  <a:srgbClr val="005493"/>
                </a:solidFill>
                <a:ea typeface="+mj-ea"/>
                <a:cs typeface="Arial"/>
                <a:sym typeface="Open Sans"/>
              </a:rPr>
              <a:t>Prevention</a:t>
            </a:r>
          </a:p>
          <a:p>
            <a:pPr marL="457189" indent="-457189">
              <a:buClr>
                <a:srgbClr val="000000"/>
              </a:buClr>
              <a:buFont typeface="Arial" panose="020B0604020202020204" pitchFamily="34" charset="0"/>
              <a:buChar char="•"/>
            </a:pPr>
            <a:r>
              <a:rPr lang="en-US" sz="1867" kern="0" dirty="0">
                <a:solidFill>
                  <a:srgbClr val="005493"/>
                </a:solidFill>
                <a:ea typeface="+mj-ea"/>
                <a:cs typeface="Arial"/>
                <a:sym typeface="Open Sans"/>
              </a:rPr>
              <a:t>An audit -what prevention programs currently exist on the island?</a:t>
            </a:r>
          </a:p>
          <a:p>
            <a:pPr marL="457189" indent="-457189">
              <a:buClr>
                <a:srgbClr val="000000"/>
              </a:buClr>
              <a:buFont typeface="Arial" panose="020B0604020202020204" pitchFamily="34" charset="0"/>
              <a:buChar char="•"/>
            </a:pPr>
            <a:r>
              <a:rPr lang="en-US" sz="1867" kern="0" dirty="0">
                <a:solidFill>
                  <a:srgbClr val="005493"/>
                </a:solidFill>
                <a:ea typeface="+mj-ea"/>
                <a:cs typeface="Arial"/>
                <a:sym typeface="Open Sans"/>
              </a:rPr>
              <a:t>Investigation of evidence-based programs (including Matter of Balance which has gone quiet)</a:t>
            </a:r>
          </a:p>
          <a:p>
            <a:pPr marL="457189" indent="-457189">
              <a:buClr>
                <a:srgbClr val="000000"/>
              </a:buClr>
              <a:buFont typeface="Arial" panose="020B0604020202020204" pitchFamily="34" charset="0"/>
              <a:buChar char="•"/>
            </a:pPr>
            <a:r>
              <a:rPr lang="en-US" sz="1867" kern="0" dirty="0">
                <a:solidFill>
                  <a:srgbClr val="005493"/>
                </a:solidFill>
                <a:ea typeface="+mj-ea"/>
                <a:cs typeface="Arial"/>
                <a:sym typeface="Open Sans"/>
              </a:rPr>
              <a:t>Selection and implementation of a prevention programs (if identified as a need)</a:t>
            </a:r>
          </a:p>
          <a:p>
            <a:pPr marL="457189"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a:p>
            <a:pPr>
              <a:buClr>
                <a:srgbClr val="000000"/>
              </a:buClr>
              <a:buFont typeface="Arial"/>
              <a:buNone/>
            </a:pPr>
            <a:endParaRPr lang="en-US" sz="2767" kern="0" dirty="0">
              <a:solidFill>
                <a:srgbClr val="005493"/>
              </a:solidFill>
              <a:ea typeface="+mj-ea"/>
              <a:cs typeface="Arial"/>
              <a:sym typeface="Open Sans"/>
            </a:endParaRPr>
          </a:p>
          <a:p>
            <a:pPr marL="0" lvl="1">
              <a:buClr>
                <a:srgbClr val="000000"/>
              </a:buClr>
            </a:pPr>
            <a:endParaRPr lang="en-US" sz="2767" kern="0" dirty="0">
              <a:solidFill>
                <a:srgbClr val="005493"/>
              </a:solidFill>
              <a:ea typeface="+mj-ea"/>
              <a:cs typeface="Arial"/>
              <a:sym typeface="Open Sans"/>
            </a:endParaRPr>
          </a:p>
          <a:p>
            <a:pPr marL="457189" lvl="2"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p:txBody>
      </p:sp>
    </p:spTree>
    <p:extLst>
      <p:ext uri="{BB962C8B-B14F-4D97-AF65-F5344CB8AC3E}">
        <p14:creationId xmlns:p14="http://schemas.microsoft.com/office/powerpoint/2010/main" val="1040625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33" y="346627"/>
            <a:ext cx="11360800" cy="943200"/>
          </a:xfrm>
        </p:spPr>
        <p:txBody>
          <a:bodyPr/>
          <a:lstStyle/>
          <a:p>
            <a:r>
              <a:rPr lang="en-US" sz="3733" dirty="0">
                <a:solidFill>
                  <a:srgbClr val="005493"/>
                </a:solidFill>
              </a:rPr>
              <a:t>Strengthening Healthcare Connections Focus Areas</a:t>
            </a:r>
            <a:endParaRPr lang="en-US" dirty="0">
              <a:solidFill>
                <a:srgbClr val="005493"/>
              </a:solidFill>
            </a:endParaRPr>
          </a:p>
        </p:txBody>
      </p:sp>
      <p:pic>
        <p:nvPicPr>
          <p:cNvPr id="4" name="Picture 3" descr="Picture 3"/>
          <p:cNvPicPr>
            <a:picLocks noChangeAspect="1"/>
          </p:cNvPicPr>
          <p:nvPr/>
        </p:nvPicPr>
        <p:blipFill>
          <a:blip r:embed="rId2">
            <a:extLst/>
          </a:blip>
          <a:stretch>
            <a:fillRect/>
          </a:stretch>
        </p:blipFill>
        <p:spPr>
          <a:xfrm>
            <a:off x="512860" y="5062799"/>
            <a:ext cx="1181101" cy="1181101"/>
          </a:xfrm>
          <a:prstGeom prst="rect">
            <a:avLst/>
          </a:prstGeom>
          <a:ln w="12700">
            <a:miter lim="400000"/>
          </a:ln>
        </p:spPr>
      </p:pic>
      <p:sp>
        <p:nvSpPr>
          <p:cNvPr id="5" name="AutoShape 2"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flipV="1">
            <a:off x="207433" y="213785"/>
            <a:ext cx="406400" cy="244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400049" y="-1"/>
            <a:ext cx="416984" cy="416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pic>
        <p:nvPicPr>
          <p:cNvPr id="11" name="Picture 2" descr="http://t2.gstatic.com/images?q=tbn:ANd9GcT-6JOvfnHy44O4tTFmPP_9wUCUe8Strubwrr1sA4kJmkQb-6h2-2pIoi2ZwqSlz6cFTWmPpwysyrm4H6agbc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773" y="-17293"/>
            <a:ext cx="2142227" cy="1606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0633" y="1636456"/>
            <a:ext cx="11022395" cy="4658519"/>
          </a:xfrm>
          <a:prstGeom prst="rect">
            <a:avLst/>
          </a:prstGeom>
          <a:noFill/>
        </p:spPr>
        <p:txBody>
          <a:bodyPr wrap="square" rtlCol="0">
            <a:spAutoFit/>
          </a:bodyPr>
          <a:lstStyle/>
          <a:p>
            <a:pPr>
              <a:buClr>
                <a:srgbClr val="000000"/>
              </a:buClr>
              <a:buFont typeface="Arial"/>
              <a:buNone/>
            </a:pPr>
            <a:r>
              <a:rPr lang="en-US" sz="2767" kern="0" dirty="0">
                <a:solidFill>
                  <a:srgbClr val="005493"/>
                </a:solidFill>
                <a:ea typeface="+mj-ea"/>
                <a:cs typeface="Arial"/>
                <a:sym typeface="Open Sans"/>
              </a:rPr>
              <a:t>Purpose: Leveraging the strengths and talents of all island organizations and increase the visibility of coalition</a:t>
            </a:r>
          </a:p>
          <a:p>
            <a:pPr>
              <a:buClr>
                <a:srgbClr val="000000"/>
              </a:buClr>
              <a:buFont typeface="Arial"/>
              <a:buNone/>
            </a:pPr>
            <a:endParaRPr lang="en-US" sz="2767" kern="0" dirty="0">
              <a:solidFill>
                <a:srgbClr val="005493"/>
              </a:solidFill>
              <a:ea typeface="+mj-ea"/>
              <a:cs typeface="Arial"/>
              <a:sym typeface="Open Sans"/>
            </a:endParaRPr>
          </a:p>
          <a:p>
            <a:pPr marL="457189" lvl="6" indent="-457189">
              <a:buClr>
                <a:srgbClr val="000000"/>
              </a:buClr>
              <a:buFont typeface="Arial" panose="020B0604020202020204" pitchFamily="34" charset="0"/>
              <a:buChar char="•"/>
            </a:pPr>
            <a:r>
              <a:rPr lang="en-US" sz="1867" kern="0" dirty="0">
                <a:solidFill>
                  <a:srgbClr val="005493"/>
                </a:solidFill>
                <a:ea typeface="+mj-ea"/>
                <a:cs typeface="Arial"/>
                <a:sym typeface="Open Sans"/>
              </a:rPr>
              <a:t>Map the connection points between different organizations for falls prevention/recovery (as an example, hospital care for a fall followed up by participation in a YMCA program)</a:t>
            </a:r>
          </a:p>
          <a:p>
            <a:pPr marL="0" lvl="6">
              <a:buClr>
                <a:srgbClr val="000000"/>
              </a:buClr>
            </a:pPr>
            <a:endParaRPr lang="en-US" sz="1867" kern="0" dirty="0">
              <a:solidFill>
                <a:srgbClr val="005493"/>
              </a:solidFill>
              <a:ea typeface="+mj-ea"/>
              <a:cs typeface="Arial"/>
              <a:sym typeface="Open Sans"/>
            </a:endParaRPr>
          </a:p>
          <a:p>
            <a:pPr marL="457189" lvl="6" indent="-457189">
              <a:buClr>
                <a:srgbClr val="000000"/>
              </a:buClr>
              <a:buFont typeface="Arial" panose="020B0604020202020204" pitchFamily="34" charset="0"/>
              <a:buChar char="•"/>
            </a:pPr>
            <a:r>
              <a:rPr lang="en-US" sz="1867" kern="0" dirty="0">
                <a:solidFill>
                  <a:srgbClr val="005493"/>
                </a:solidFill>
                <a:ea typeface="+mj-ea"/>
                <a:cs typeface="Arial"/>
                <a:sym typeface="Open Sans"/>
              </a:rPr>
              <a:t>Communicate and raise awareness of these connection points and coalition’s role</a:t>
            </a:r>
          </a:p>
          <a:p>
            <a:pPr marL="457189" lvl="6" indent="-457189">
              <a:buClr>
                <a:srgbClr val="000000"/>
              </a:buClr>
              <a:buFont typeface="Arial" panose="020B0604020202020204" pitchFamily="34" charset="0"/>
              <a:buChar char="•"/>
            </a:pPr>
            <a:endParaRPr lang="en-US" sz="1867" kern="0" dirty="0">
              <a:solidFill>
                <a:srgbClr val="005493"/>
              </a:solidFill>
              <a:ea typeface="+mj-ea"/>
              <a:cs typeface="Arial"/>
              <a:sym typeface="Open Sans"/>
            </a:endParaRPr>
          </a:p>
          <a:p>
            <a:pPr marL="457189" lvl="6" indent="-457189">
              <a:buClr>
                <a:srgbClr val="000000"/>
              </a:buClr>
              <a:buFont typeface="Arial" panose="020B0604020202020204" pitchFamily="34" charset="0"/>
              <a:buChar char="•"/>
            </a:pPr>
            <a:r>
              <a:rPr lang="en-US" sz="1867" kern="0" dirty="0">
                <a:solidFill>
                  <a:srgbClr val="005493"/>
                </a:solidFill>
                <a:ea typeface="+mj-ea"/>
                <a:cs typeface="Arial"/>
                <a:sym typeface="Open Sans"/>
              </a:rPr>
              <a:t>Use this knowledge to identify gaps and where the coalition can “lean in”</a:t>
            </a:r>
          </a:p>
          <a:p>
            <a:pPr marL="457189" lvl="1" indent="-457189">
              <a:buClr>
                <a:srgbClr val="000000"/>
              </a:buClr>
              <a:buFont typeface="Arial" panose="020B0604020202020204" pitchFamily="34" charset="0"/>
              <a:buChar char="•"/>
            </a:pPr>
            <a:endParaRPr lang="en-US" sz="1867" kern="0" dirty="0">
              <a:solidFill>
                <a:srgbClr val="005493"/>
              </a:solidFill>
              <a:ea typeface="+mj-ea"/>
              <a:cs typeface="Arial"/>
              <a:sym typeface="Open Sans"/>
            </a:endParaRPr>
          </a:p>
          <a:p>
            <a:pPr>
              <a:buClr>
                <a:srgbClr val="000000"/>
              </a:buClr>
              <a:buFont typeface="Arial"/>
              <a:buNone/>
            </a:pPr>
            <a:endParaRPr lang="en-US" sz="2767" kern="0" dirty="0">
              <a:solidFill>
                <a:srgbClr val="005493"/>
              </a:solidFill>
              <a:ea typeface="+mj-ea"/>
              <a:cs typeface="Arial"/>
              <a:sym typeface="Open Sans"/>
            </a:endParaRPr>
          </a:p>
          <a:p>
            <a:pPr marL="0" lvl="1">
              <a:buClr>
                <a:srgbClr val="000000"/>
              </a:buClr>
            </a:pPr>
            <a:endParaRPr lang="en-US" sz="2767" kern="0" dirty="0">
              <a:solidFill>
                <a:srgbClr val="005493"/>
              </a:solidFill>
              <a:ea typeface="+mj-ea"/>
              <a:cs typeface="Arial"/>
              <a:sym typeface="Open Sans"/>
            </a:endParaRPr>
          </a:p>
          <a:p>
            <a:pPr marL="457189" lvl="2"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p:txBody>
      </p:sp>
    </p:spTree>
    <p:extLst>
      <p:ext uri="{BB962C8B-B14F-4D97-AF65-F5344CB8AC3E}">
        <p14:creationId xmlns:p14="http://schemas.microsoft.com/office/powerpoint/2010/main" val="3274150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729"/>
            <a:ext cx="11771433" cy="943200"/>
          </a:xfrm>
        </p:spPr>
        <p:txBody>
          <a:bodyPr/>
          <a:lstStyle/>
          <a:p>
            <a:r>
              <a:rPr lang="en-US" sz="4267" dirty="0">
                <a:solidFill>
                  <a:srgbClr val="005493"/>
                </a:solidFill>
              </a:rPr>
              <a:t>Improving Safety in our homes and communities </a:t>
            </a:r>
            <a:r>
              <a:rPr lang="en-US" sz="4267" dirty="0" smtClean="0">
                <a:solidFill>
                  <a:srgbClr val="005493"/>
                </a:solidFill>
              </a:rPr>
              <a:t>focus areas</a:t>
            </a:r>
            <a:endParaRPr lang="en-US" sz="4267" dirty="0">
              <a:solidFill>
                <a:srgbClr val="005493"/>
              </a:solidFill>
            </a:endParaRPr>
          </a:p>
        </p:txBody>
      </p:sp>
      <p:pic>
        <p:nvPicPr>
          <p:cNvPr id="4" name="Picture 3" descr="Picture 3"/>
          <p:cNvPicPr>
            <a:picLocks noChangeAspect="1"/>
          </p:cNvPicPr>
          <p:nvPr/>
        </p:nvPicPr>
        <p:blipFill>
          <a:blip r:embed="rId2">
            <a:extLst/>
          </a:blip>
          <a:stretch>
            <a:fillRect/>
          </a:stretch>
        </p:blipFill>
        <p:spPr>
          <a:xfrm>
            <a:off x="512860" y="5062799"/>
            <a:ext cx="1181101" cy="1181101"/>
          </a:xfrm>
          <a:prstGeom prst="rect">
            <a:avLst/>
          </a:prstGeom>
          <a:ln w="12700">
            <a:miter lim="400000"/>
          </a:ln>
        </p:spPr>
      </p:pic>
      <p:sp>
        <p:nvSpPr>
          <p:cNvPr id="5" name="AutoShape 2"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flipV="1">
            <a:off x="207433" y="213785"/>
            <a:ext cx="406400" cy="244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400049" y="-1"/>
            <a:ext cx="416984" cy="416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pic>
        <p:nvPicPr>
          <p:cNvPr id="11" name="Picture 2" descr="http://t2.gstatic.com/images?q=tbn:ANd9GcT-6JOvfnHy44O4tTFmPP_9wUCUe8Strubwrr1sA4kJmkQb-6h2-2pIoi2ZwqSlz6cFTWmPpwysyrm4H6agbc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773" y="79119"/>
            <a:ext cx="2142227" cy="1606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2040" y="1911400"/>
            <a:ext cx="11735659" cy="4816896"/>
          </a:xfrm>
          <a:prstGeom prst="rect">
            <a:avLst/>
          </a:prstGeom>
          <a:noFill/>
        </p:spPr>
        <p:txBody>
          <a:bodyPr wrap="square" rtlCol="0">
            <a:spAutoFit/>
          </a:bodyPr>
          <a:lstStyle/>
          <a:p>
            <a:pPr>
              <a:buClr>
                <a:srgbClr val="000000"/>
              </a:buClr>
              <a:buFont typeface="Arial"/>
              <a:buNone/>
            </a:pPr>
            <a:r>
              <a:rPr lang="en-US" sz="2767" kern="0" dirty="0">
                <a:solidFill>
                  <a:srgbClr val="005493"/>
                </a:solidFill>
                <a:ea typeface="+mj-ea"/>
                <a:cs typeface="Arial"/>
                <a:sym typeface="Open Sans"/>
              </a:rPr>
              <a:t> </a:t>
            </a:r>
            <a:r>
              <a:rPr lang="en-US" sz="3200" kern="0" dirty="0">
                <a:solidFill>
                  <a:srgbClr val="005493"/>
                </a:solidFill>
                <a:ea typeface="+mj-ea"/>
                <a:cs typeface="Arial"/>
                <a:sym typeface="Open Sans"/>
              </a:rPr>
              <a:t>Advocacy, </a:t>
            </a:r>
            <a:r>
              <a:rPr lang="en-US" sz="3200" kern="0" dirty="0" smtClean="0">
                <a:solidFill>
                  <a:srgbClr val="005493"/>
                </a:solidFill>
                <a:ea typeface="+mj-ea"/>
                <a:cs typeface="Arial"/>
                <a:sym typeface="Open Sans"/>
              </a:rPr>
              <a:t>Awareness </a:t>
            </a:r>
            <a:r>
              <a:rPr lang="en-US" sz="3200" kern="0" dirty="0">
                <a:solidFill>
                  <a:srgbClr val="005493"/>
                </a:solidFill>
                <a:ea typeface="+mj-ea"/>
                <a:cs typeface="Arial"/>
                <a:sym typeface="Open Sans"/>
              </a:rPr>
              <a:t>and Facilitation</a:t>
            </a:r>
          </a:p>
          <a:p>
            <a:pPr marL="457189" lvl="6" indent="-457189">
              <a:buClr>
                <a:srgbClr val="000000"/>
              </a:buClr>
              <a:buFont typeface="Arial" panose="020B0604020202020204" pitchFamily="34" charset="0"/>
              <a:buChar char="•"/>
            </a:pPr>
            <a:r>
              <a:rPr lang="en-US" sz="2400" kern="0" dirty="0">
                <a:solidFill>
                  <a:srgbClr val="005493"/>
                </a:solidFill>
                <a:ea typeface="+mj-ea"/>
                <a:cs typeface="Arial"/>
                <a:sym typeface="Open Sans"/>
              </a:rPr>
              <a:t>Advocate for those who have a need for falls prevention efforts</a:t>
            </a:r>
          </a:p>
          <a:p>
            <a:pPr marL="457189" lvl="6" indent="-457189">
              <a:buClr>
                <a:srgbClr val="000000"/>
              </a:buClr>
              <a:buFont typeface="Arial" panose="020B0604020202020204" pitchFamily="34" charset="0"/>
              <a:buChar char="•"/>
            </a:pPr>
            <a:r>
              <a:rPr lang="en-US" sz="2400" kern="0" dirty="0">
                <a:solidFill>
                  <a:srgbClr val="005493"/>
                </a:solidFill>
                <a:ea typeface="+mj-ea"/>
                <a:cs typeface="Arial"/>
                <a:sym typeface="Open Sans"/>
              </a:rPr>
              <a:t>Create awareness for programs/information to increase safety</a:t>
            </a:r>
          </a:p>
          <a:p>
            <a:pPr marL="457189" lvl="6" indent="-457189">
              <a:buClr>
                <a:srgbClr val="000000"/>
              </a:buClr>
              <a:buFont typeface="Arial" panose="020B0604020202020204" pitchFamily="34" charset="0"/>
              <a:buChar char="•"/>
            </a:pPr>
            <a:r>
              <a:rPr lang="en-US" sz="2400" kern="0" dirty="0">
                <a:solidFill>
                  <a:srgbClr val="005493"/>
                </a:solidFill>
                <a:ea typeface="+mj-ea"/>
                <a:cs typeface="Arial"/>
                <a:sym typeface="Open Sans"/>
              </a:rPr>
              <a:t>Facilitation – bringing together different organizations to provide an integrated approach to improving safety (look for overlap with Disabilities Coalition)</a:t>
            </a:r>
          </a:p>
          <a:p>
            <a:pPr marL="457189" lvl="6" indent="-457189">
              <a:buClr>
                <a:srgbClr val="000000"/>
              </a:buClr>
              <a:buFont typeface="Arial" panose="020B0604020202020204" pitchFamily="34" charset="0"/>
              <a:buChar char="•"/>
            </a:pPr>
            <a:endParaRPr lang="en-US" sz="2400" kern="0" dirty="0">
              <a:solidFill>
                <a:srgbClr val="005493"/>
              </a:solidFill>
              <a:ea typeface="+mj-ea"/>
              <a:cs typeface="Arial"/>
              <a:sym typeface="Open Sans"/>
            </a:endParaRPr>
          </a:p>
          <a:p>
            <a:pPr marL="457189" lvl="6" indent="-457189">
              <a:buClr>
                <a:srgbClr val="000000"/>
              </a:buClr>
              <a:buFont typeface="Arial" panose="020B0604020202020204" pitchFamily="34" charset="0"/>
              <a:buChar char="•"/>
            </a:pPr>
            <a:r>
              <a:rPr lang="en-US" sz="2400" kern="0" dirty="0">
                <a:solidFill>
                  <a:srgbClr val="005493"/>
                </a:solidFill>
                <a:ea typeface="+mj-ea"/>
                <a:cs typeface="Arial"/>
                <a:sym typeface="Open Sans"/>
              </a:rPr>
              <a:t>Identify programs for the home – e.g. home audits</a:t>
            </a:r>
          </a:p>
          <a:p>
            <a:pPr marL="457189" lvl="6" indent="-457189">
              <a:buClr>
                <a:srgbClr val="000000"/>
              </a:buClr>
              <a:buFont typeface="Arial" panose="020B0604020202020204" pitchFamily="34" charset="0"/>
              <a:buChar char="•"/>
            </a:pPr>
            <a:r>
              <a:rPr lang="en-US" sz="2400" kern="0" dirty="0">
                <a:solidFill>
                  <a:srgbClr val="005493"/>
                </a:solidFill>
                <a:ea typeface="+mj-ea"/>
                <a:cs typeface="Arial"/>
                <a:sym typeface="Open Sans"/>
              </a:rPr>
              <a:t>Look for “low hanging” fruit in the community </a:t>
            </a:r>
          </a:p>
          <a:p>
            <a:pPr marL="457189" indent="-457189">
              <a:buClr>
                <a:srgbClr val="000000"/>
              </a:buClr>
              <a:buFont typeface="Arial" panose="020B0604020202020204" pitchFamily="34" charset="0"/>
              <a:buChar char="•"/>
            </a:pPr>
            <a:endParaRPr lang="en-US" sz="2400" kern="0" dirty="0">
              <a:solidFill>
                <a:srgbClr val="005493"/>
              </a:solidFill>
              <a:ea typeface="+mj-ea"/>
              <a:cs typeface="Arial"/>
              <a:sym typeface="Open Sans"/>
            </a:endParaRPr>
          </a:p>
          <a:p>
            <a:pPr>
              <a:buClr>
                <a:srgbClr val="000000"/>
              </a:buClr>
              <a:buFont typeface="Arial"/>
              <a:buNone/>
            </a:pPr>
            <a:endParaRPr lang="en-US" sz="2767" kern="0" dirty="0">
              <a:solidFill>
                <a:srgbClr val="005493"/>
              </a:solidFill>
              <a:ea typeface="+mj-ea"/>
              <a:cs typeface="Arial"/>
              <a:sym typeface="Open Sans"/>
            </a:endParaRPr>
          </a:p>
          <a:p>
            <a:pPr marL="0" lvl="1">
              <a:buClr>
                <a:srgbClr val="000000"/>
              </a:buClr>
            </a:pPr>
            <a:endParaRPr lang="en-US" sz="2767" kern="0" dirty="0">
              <a:solidFill>
                <a:srgbClr val="005493"/>
              </a:solidFill>
              <a:ea typeface="+mj-ea"/>
              <a:cs typeface="Arial"/>
              <a:sym typeface="Open Sans"/>
            </a:endParaRPr>
          </a:p>
          <a:p>
            <a:pPr marL="457189" lvl="2"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p:txBody>
      </p:sp>
    </p:spTree>
    <p:extLst>
      <p:ext uri="{BB962C8B-B14F-4D97-AF65-F5344CB8AC3E}">
        <p14:creationId xmlns:p14="http://schemas.microsoft.com/office/powerpoint/2010/main" val="128395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33" y="483405"/>
            <a:ext cx="11360800" cy="943200"/>
          </a:xfrm>
        </p:spPr>
        <p:txBody>
          <a:bodyPr/>
          <a:lstStyle/>
          <a:p>
            <a:r>
              <a:rPr lang="en-US" dirty="0" smtClean="0">
                <a:solidFill>
                  <a:srgbClr val="005493"/>
                </a:solidFill>
              </a:rPr>
              <a:t>Digital Access Focus Area</a:t>
            </a:r>
            <a:endParaRPr lang="en-US" dirty="0">
              <a:solidFill>
                <a:srgbClr val="005493"/>
              </a:solidFill>
            </a:endParaRPr>
          </a:p>
        </p:txBody>
      </p:sp>
      <p:pic>
        <p:nvPicPr>
          <p:cNvPr id="4" name="Picture 3" descr="Picture 3"/>
          <p:cNvPicPr>
            <a:picLocks noChangeAspect="1"/>
          </p:cNvPicPr>
          <p:nvPr/>
        </p:nvPicPr>
        <p:blipFill>
          <a:blip r:embed="rId2">
            <a:extLst/>
          </a:blip>
          <a:stretch>
            <a:fillRect/>
          </a:stretch>
        </p:blipFill>
        <p:spPr>
          <a:xfrm>
            <a:off x="512860" y="5062799"/>
            <a:ext cx="1181101" cy="1181101"/>
          </a:xfrm>
          <a:prstGeom prst="rect">
            <a:avLst/>
          </a:prstGeom>
          <a:ln w="12700">
            <a:miter lim="400000"/>
          </a:ln>
        </p:spPr>
      </p:pic>
      <p:sp>
        <p:nvSpPr>
          <p:cNvPr id="5" name="AutoShape 2"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flipV="1">
            <a:off x="207433" y="213785"/>
            <a:ext cx="406400" cy="244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400049" y="-1"/>
            <a:ext cx="416984" cy="416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pic>
        <p:nvPicPr>
          <p:cNvPr id="11" name="Picture 2" descr="http://t2.gstatic.com/images?q=tbn:ANd9GcT-6JOvfnHy44O4tTFmPP_9wUCUe8Strubwrr1sA4kJmkQb-6h2-2pIoi2ZwqSlz6cFTWmPpwysyrm4H6agbc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773" y="-17293"/>
            <a:ext cx="2142227" cy="1606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2860" y="1493028"/>
            <a:ext cx="11735659" cy="6120458"/>
          </a:xfrm>
          <a:prstGeom prst="rect">
            <a:avLst/>
          </a:prstGeom>
          <a:noFill/>
        </p:spPr>
        <p:txBody>
          <a:bodyPr wrap="square" rtlCol="0">
            <a:spAutoFit/>
          </a:bodyPr>
          <a:lstStyle/>
          <a:p>
            <a:pPr>
              <a:buClr>
                <a:srgbClr val="000000"/>
              </a:buClr>
              <a:buFont typeface="Arial"/>
              <a:buNone/>
            </a:pPr>
            <a:r>
              <a:rPr lang="en-US" sz="2767" kern="0" dirty="0">
                <a:solidFill>
                  <a:srgbClr val="005493"/>
                </a:solidFill>
                <a:ea typeface="+mj-ea"/>
                <a:cs typeface="Arial"/>
                <a:sym typeface="Arial"/>
              </a:rPr>
              <a:t>Dedicated to improving safe, accessible, affordable digital access to Fall Prevention training, information, resources for older adults</a:t>
            </a:r>
            <a:endParaRPr lang="en-US" sz="3200" kern="0" dirty="0">
              <a:solidFill>
                <a:srgbClr val="000000"/>
              </a:solidFill>
              <a:cs typeface="Arial"/>
              <a:sym typeface="Arial"/>
            </a:endParaRPr>
          </a:p>
          <a:p>
            <a:pPr>
              <a:buClr>
                <a:srgbClr val="000000"/>
              </a:buClr>
              <a:buFont typeface="Arial"/>
              <a:buNone/>
            </a:pPr>
            <a:r>
              <a:rPr lang="en-US" sz="3200" kern="0" dirty="0">
                <a:solidFill>
                  <a:srgbClr val="000000"/>
                </a:solidFill>
                <a:cs typeface="Arial"/>
                <a:sym typeface="Arial"/>
              </a:rPr>
              <a:t> </a:t>
            </a:r>
          </a:p>
          <a:p>
            <a:pPr marL="457189" indent="-457189">
              <a:buClr>
                <a:srgbClr val="000000"/>
              </a:buClr>
              <a:buFont typeface="Arial" panose="020B0604020202020204" pitchFamily="34" charset="0"/>
              <a:buChar char="•"/>
            </a:pPr>
            <a:r>
              <a:rPr lang="en-US" sz="2767" kern="0" dirty="0">
                <a:solidFill>
                  <a:srgbClr val="005493"/>
                </a:solidFill>
                <a:ea typeface="+mj-ea"/>
                <a:cs typeface="Arial"/>
                <a:sym typeface="Arial"/>
              </a:rPr>
              <a:t>Identify hardware and software needs and local resources available</a:t>
            </a:r>
          </a:p>
          <a:p>
            <a:pPr marL="457189" indent="-457189">
              <a:buClr>
                <a:srgbClr val="000000"/>
              </a:buClr>
              <a:buFont typeface="Arial" panose="020B0604020202020204" pitchFamily="34" charset="0"/>
              <a:buChar char="•"/>
            </a:pPr>
            <a:r>
              <a:rPr lang="en-US" sz="2767" kern="0" dirty="0">
                <a:solidFill>
                  <a:srgbClr val="005493"/>
                </a:solidFill>
                <a:ea typeface="+mj-ea"/>
                <a:cs typeface="Arial"/>
                <a:sym typeface="Arial"/>
              </a:rPr>
              <a:t>Create local, (e.g. Disabilities Coalition and schools), state and national partnerships sharing this vision</a:t>
            </a:r>
          </a:p>
          <a:p>
            <a:pPr marL="457189" indent="-457189">
              <a:buClr>
                <a:srgbClr val="000000"/>
              </a:buClr>
              <a:buFont typeface="Arial" panose="020B0604020202020204" pitchFamily="34" charset="0"/>
              <a:buChar char="•"/>
            </a:pPr>
            <a:r>
              <a:rPr lang="en-US" sz="2767" kern="0" dirty="0">
                <a:solidFill>
                  <a:srgbClr val="005493"/>
                </a:solidFill>
                <a:ea typeface="+mj-ea"/>
                <a:cs typeface="Arial"/>
                <a:sym typeface="Arial"/>
              </a:rPr>
              <a:t>Explore funding sources/implementation</a:t>
            </a:r>
          </a:p>
          <a:p>
            <a:pPr>
              <a:buClr>
                <a:srgbClr val="000000"/>
              </a:buClr>
              <a:buFont typeface="Arial"/>
              <a:buNone/>
            </a:pPr>
            <a:endParaRPr lang="en-US" sz="2767" kern="0" dirty="0">
              <a:solidFill>
                <a:srgbClr val="005493"/>
              </a:solidFill>
              <a:ea typeface="+mj-ea"/>
              <a:cs typeface="Arial"/>
              <a:sym typeface="Arial"/>
            </a:endParaRPr>
          </a:p>
          <a:p>
            <a:pPr marL="457189" indent="-457189">
              <a:buClr>
                <a:srgbClr val="000000"/>
              </a:buClr>
              <a:buFont typeface="Arial" panose="020B0604020202020204" pitchFamily="34" charset="0"/>
              <a:buChar char="•"/>
            </a:pPr>
            <a:endParaRPr lang="en-US" sz="2767" kern="0" dirty="0">
              <a:solidFill>
                <a:srgbClr val="005493"/>
              </a:solidFill>
              <a:ea typeface="+mj-ea"/>
              <a:cs typeface="Arial"/>
              <a:sym typeface="Arial"/>
            </a:endParaRPr>
          </a:p>
          <a:p>
            <a:pPr marL="457189" indent="-457189">
              <a:buClr>
                <a:srgbClr val="000000"/>
              </a:buClr>
              <a:buFont typeface="Arial" panose="020B0604020202020204" pitchFamily="34" charset="0"/>
              <a:buChar char="•"/>
            </a:pPr>
            <a:endParaRPr lang="en-US" sz="2767" kern="0" dirty="0">
              <a:solidFill>
                <a:srgbClr val="005493"/>
              </a:solidFill>
              <a:ea typeface="+mj-ea"/>
              <a:cs typeface="Arial"/>
              <a:sym typeface="Arial"/>
            </a:endParaRPr>
          </a:p>
          <a:p>
            <a:pPr>
              <a:buClr>
                <a:srgbClr val="000000"/>
              </a:buClr>
              <a:buFont typeface="Arial"/>
              <a:buNone/>
            </a:pPr>
            <a:endParaRPr lang="en-US" sz="2767" kern="0" dirty="0">
              <a:solidFill>
                <a:srgbClr val="005493"/>
              </a:solidFill>
              <a:ea typeface="+mj-ea"/>
              <a:cs typeface="Arial"/>
              <a:sym typeface="Open Sans"/>
            </a:endParaRPr>
          </a:p>
          <a:p>
            <a:pPr>
              <a:buClr>
                <a:srgbClr val="000000"/>
              </a:buClr>
              <a:buFont typeface="Arial"/>
              <a:buNone/>
            </a:pPr>
            <a:endParaRPr lang="en-US" sz="2767" kern="0" dirty="0">
              <a:solidFill>
                <a:srgbClr val="005493"/>
              </a:solidFill>
              <a:ea typeface="+mj-ea"/>
              <a:cs typeface="Arial"/>
              <a:sym typeface="Open Sans"/>
            </a:endParaRPr>
          </a:p>
          <a:p>
            <a:pPr marL="0" lvl="1">
              <a:buClr>
                <a:srgbClr val="000000"/>
              </a:buClr>
            </a:pPr>
            <a:endParaRPr lang="en-US" sz="2767" kern="0" dirty="0">
              <a:solidFill>
                <a:srgbClr val="005493"/>
              </a:solidFill>
              <a:ea typeface="+mj-ea"/>
              <a:cs typeface="Arial"/>
              <a:sym typeface="Open Sans"/>
            </a:endParaRPr>
          </a:p>
          <a:p>
            <a:pPr marL="457189" lvl="2"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p:txBody>
      </p:sp>
    </p:spTree>
    <p:extLst>
      <p:ext uri="{BB962C8B-B14F-4D97-AF65-F5344CB8AC3E}">
        <p14:creationId xmlns:p14="http://schemas.microsoft.com/office/powerpoint/2010/main" val="1954256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33" y="208491"/>
            <a:ext cx="11360800" cy="943200"/>
          </a:xfrm>
        </p:spPr>
        <p:txBody>
          <a:bodyPr/>
          <a:lstStyle/>
          <a:p>
            <a:r>
              <a:rPr lang="en-US" dirty="0" smtClean="0">
                <a:solidFill>
                  <a:srgbClr val="005493"/>
                </a:solidFill>
              </a:rPr>
              <a:t>Metrics of Success Focus Area</a:t>
            </a:r>
            <a:endParaRPr lang="en-US" dirty="0">
              <a:solidFill>
                <a:srgbClr val="005493"/>
              </a:solidFill>
            </a:endParaRPr>
          </a:p>
        </p:txBody>
      </p:sp>
      <p:pic>
        <p:nvPicPr>
          <p:cNvPr id="4" name="Picture 3" descr="Picture 3"/>
          <p:cNvPicPr>
            <a:picLocks noChangeAspect="1"/>
          </p:cNvPicPr>
          <p:nvPr/>
        </p:nvPicPr>
        <p:blipFill>
          <a:blip r:embed="rId2">
            <a:extLst/>
          </a:blip>
          <a:stretch>
            <a:fillRect/>
          </a:stretch>
        </p:blipFill>
        <p:spPr>
          <a:xfrm>
            <a:off x="512860" y="5062799"/>
            <a:ext cx="1181101" cy="1181101"/>
          </a:xfrm>
          <a:prstGeom prst="rect">
            <a:avLst/>
          </a:prstGeom>
          <a:ln w="12700">
            <a:miter lim="400000"/>
          </a:ln>
        </p:spPr>
      </p:pic>
      <p:sp>
        <p:nvSpPr>
          <p:cNvPr id="5" name="AutoShape 2"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flipV="1">
            <a:off x="207433" y="213785"/>
            <a:ext cx="406400" cy="244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400049" y="-1"/>
            <a:ext cx="416984" cy="416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pic>
        <p:nvPicPr>
          <p:cNvPr id="11" name="Picture 2" descr="http://t2.gstatic.com/images?q=tbn:ANd9GcT-6JOvfnHy44O4tTFmPP_9wUCUe8Strubwrr1sA4kJmkQb-6h2-2pIoi2ZwqSlz6cFTWmPpwysyrm4H6agbc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773" y="-17293"/>
            <a:ext cx="2142227" cy="1606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0049" y="1360183"/>
            <a:ext cx="11735659" cy="5946308"/>
          </a:xfrm>
          <a:prstGeom prst="rect">
            <a:avLst/>
          </a:prstGeom>
          <a:noFill/>
        </p:spPr>
        <p:txBody>
          <a:bodyPr wrap="square" rtlCol="0">
            <a:spAutoFit/>
          </a:bodyPr>
          <a:lstStyle/>
          <a:p>
            <a:pPr>
              <a:buClr>
                <a:srgbClr val="000000"/>
              </a:buClr>
              <a:buFont typeface="Arial"/>
              <a:buNone/>
            </a:pPr>
            <a:r>
              <a:rPr lang="en-US" sz="2767" kern="0" dirty="0">
                <a:solidFill>
                  <a:srgbClr val="005493"/>
                </a:solidFill>
                <a:ea typeface="+mj-ea"/>
                <a:cs typeface="Arial"/>
                <a:sym typeface="Open Sans"/>
              </a:rPr>
              <a:t>Create an annual message/story to demonstrate effectiveness</a:t>
            </a:r>
          </a:p>
          <a:p>
            <a:pPr marL="457189" lvl="6" indent="-457189">
              <a:buClr>
                <a:srgbClr val="000000"/>
              </a:buClr>
              <a:buFont typeface="Arial" panose="020B0604020202020204" pitchFamily="34" charset="0"/>
              <a:buChar char="•"/>
            </a:pPr>
            <a:r>
              <a:rPr lang="en-US" sz="1867" kern="0" dirty="0">
                <a:solidFill>
                  <a:srgbClr val="005493"/>
                </a:solidFill>
                <a:ea typeface="+mj-ea"/>
                <a:cs typeface="Arial"/>
                <a:sym typeface="Open Sans"/>
              </a:rPr>
              <a:t>Stories (qualitative) of impact of falls prevention on community members – for each focus area of the coalition</a:t>
            </a:r>
          </a:p>
          <a:p>
            <a:pPr marL="457189" lvl="6" indent="-457189">
              <a:buClr>
                <a:srgbClr val="000000"/>
              </a:buClr>
              <a:buFont typeface="Arial" panose="020B0604020202020204" pitchFamily="34" charset="0"/>
              <a:buChar char="•"/>
            </a:pPr>
            <a:r>
              <a:rPr lang="en-US" sz="1867" kern="0" dirty="0">
                <a:solidFill>
                  <a:srgbClr val="005493"/>
                </a:solidFill>
                <a:ea typeface="+mj-ea"/>
                <a:cs typeface="Arial"/>
                <a:sym typeface="Open Sans"/>
              </a:rPr>
              <a:t>1-2 standard metric (quantitative) tracked at the state level (TBD)</a:t>
            </a:r>
          </a:p>
          <a:p>
            <a:pPr marL="457189" lvl="6" indent="-457189">
              <a:buClr>
                <a:srgbClr val="000000"/>
              </a:buClr>
              <a:buFont typeface="Arial" panose="020B0604020202020204" pitchFamily="34" charset="0"/>
              <a:buChar char="•"/>
            </a:pPr>
            <a:r>
              <a:rPr lang="en-US" sz="1867" kern="0" dirty="0">
                <a:solidFill>
                  <a:srgbClr val="005493"/>
                </a:solidFill>
                <a:ea typeface="+mj-ea"/>
                <a:cs typeface="Arial"/>
                <a:sym typeface="Open Sans"/>
              </a:rPr>
              <a:t>Economic savings from falls prevention (TBD) </a:t>
            </a:r>
          </a:p>
          <a:p>
            <a:pPr marL="457189" lvl="6" indent="-457189">
              <a:buClr>
                <a:srgbClr val="000000"/>
              </a:buClr>
              <a:buFont typeface="Arial" panose="020B0604020202020204" pitchFamily="34" charset="0"/>
              <a:buChar char="•"/>
            </a:pPr>
            <a:r>
              <a:rPr lang="en-US" sz="1867" kern="0" dirty="0">
                <a:solidFill>
                  <a:srgbClr val="005493"/>
                </a:solidFill>
                <a:ea typeface="+mj-ea"/>
                <a:cs typeface="Arial"/>
                <a:sym typeface="Open Sans"/>
              </a:rPr>
              <a:t>Multiple modes of delivery (video, press releases, newspaper articles)</a:t>
            </a:r>
          </a:p>
          <a:p>
            <a:pPr marL="0" lvl="6">
              <a:buClr>
                <a:srgbClr val="000000"/>
              </a:buClr>
            </a:pPr>
            <a:endParaRPr lang="en-US" sz="2767" kern="0" dirty="0">
              <a:solidFill>
                <a:srgbClr val="005493"/>
              </a:solidFill>
              <a:ea typeface="+mj-ea"/>
              <a:cs typeface="Arial"/>
              <a:sym typeface="Open Sans"/>
            </a:endParaRPr>
          </a:p>
          <a:p>
            <a:pPr marL="0" lvl="6">
              <a:buClr>
                <a:srgbClr val="000000"/>
              </a:buClr>
            </a:pPr>
            <a:r>
              <a:rPr lang="en-US" sz="2767" kern="0" dirty="0">
                <a:solidFill>
                  <a:srgbClr val="005493"/>
                </a:solidFill>
                <a:ea typeface="+mj-ea"/>
                <a:cs typeface="Arial"/>
                <a:sym typeface="Open Sans"/>
              </a:rPr>
              <a:t>Identified Sources of information – a starting list</a:t>
            </a:r>
          </a:p>
          <a:p>
            <a:pPr marL="380990" lvl="6" indent="-380990">
              <a:buClr>
                <a:srgbClr val="000000"/>
              </a:buClr>
              <a:buFont typeface="Arial" panose="020B0604020202020204" pitchFamily="34" charset="0"/>
              <a:buChar char="•"/>
            </a:pPr>
            <a:r>
              <a:rPr lang="en-US" sz="1867" kern="0" dirty="0">
                <a:solidFill>
                  <a:srgbClr val="005493"/>
                </a:solidFill>
                <a:ea typeface="+mj-ea"/>
                <a:cs typeface="Arial"/>
                <a:sym typeface="Open Sans"/>
              </a:rPr>
              <a:t>Screening data from the hospital (collected during wellness visits, falling history/likelihood of falling)</a:t>
            </a:r>
          </a:p>
          <a:p>
            <a:pPr marL="380990" lvl="6" indent="-380990">
              <a:buClr>
                <a:srgbClr val="000000"/>
              </a:buClr>
              <a:buFont typeface="Arial" panose="020B0604020202020204" pitchFamily="34" charset="0"/>
              <a:buChar char="•"/>
            </a:pPr>
            <a:r>
              <a:rPr lang="en-US" sz="1867" kern="0" dirty="0">
                <a:solidFill>
                  <a:srgbClr val="005493"/>
                </a:solidFill>
                <a:ea typeface="+mj-ea"/>
                <a:cs typeface="Arial"/>
                <a:sym typeface="Open Sans"/>
              </a:rPr>
              <a:t>Home Safety Modification Program pre/post survey data</a:t>
            </a:r>
          </a:p>
          <a:p>
            <a:pPr marL="380990" lvl="6" indent="-380990">
              <a:buClr>
                <a:srgbClr val="000000"/>
              </a:buClr>
              <a:buFont typeface="Arial" panose="020B0604020202020204" pitchFamily="34" charset="0"/>
              <a:buChar char="•"/>
            </a:pPr>
            <a:r>
              <a:rPr lang="en-US" sz="1867" kern="0" dirty="0">
                <a:solidFill>
                  <a:srgbClr val="005493"/>
                </a:solidFill>
                <a:ea typeface="+mj-ea"/>
                <a:cs typeface="Arial"/>
                <a:sym typeface="Open Sans"/>
              </a:rPr>
              <a:t>Older Adult 2020 Survey data, EMS data, what else?</a:t>
            </a:r>
          </a:p>
          <a:p>
            <a:pPr marL="0" lvl="6">
              <a:buClr>
                <a:srgbClr val="000000"/>
              </a:buClr>
            </a:pPr>
            <a:endParaRPr lang="en-US" sz="1867" kern="0" dirty="0">
              <a:solidFill>
                <a:srgbClr val="005493"/>
              </a:solidFill>
              <a:ea typeface="+mj-ea"/>
              <a:cs typeface="Arial"/>
              <a:sym typeface="Open Sans"/>
            </a:endParaRPr>
          </a:p>
          <a:p>
            <a:pPr marL="457189" lvl="6" indent="-457189">
              <a:buClr>
                <a:srgbClr val="000000"/>
              </a:buClr>
              <a:buFont typeface="Arial" panose="020B0604020202020204" pitchFamily="34" charset="0"/>
              <a:buChar char="•"/>
            </a:pPr>
            <a:endParaRPr lang="en-US" sz="1867" kern="0" dirty="0">
              <a:solidFill>
                <a:srgbClr val="005493"/>
              </a:solidFill>
              <a:ea typeface="+mj-ea"/>
              <a:cs typeface="Arial"/>
              <a:sym typeface="Open Sans"/>
            </a:endParaRPr>
          </a:p>
          <a:p>
            <a:pPr marL="457189"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a:p>
            <a:pPr>
              <a:buClr>
                <a:srgbClr val="000000"/>
              </a:buClr>
              <a:buFont typeface="Arial"/>
              <a:buNone/>
            </a:pPr>
            <a:endParaRPr lang="en-US" sz="2767" kern="0" dirty="0">
              <a:solidFill>
                <a:srgbClr val="005493"/>
              </a:solidFill>
              <a:ea typeface="+mj-ea"/>
              <a:cs typeface="Arial"/>
              <a:sym typeface="Open Sans"/>
            </a:endParaRPr>
          </a:p>
          <a:p>
            <a:pPr marL="0" lvl="1">
              <a:buClr>
                <a:srgbClr val="000000"/>
              </a:buClr>
            </a:pPr>
            <a:endParaRPr lang="en-US" sz="2767" kern="0" dirty="0">
              <a:solidFill>
                <a:srgbClr val="005493"/>
              </a:solidFill>
              <a:ea typeface="+mj-ea"/>
              <a:cs typeface="Arial"/>
              <a:sym typeface="Open Sans"/>
            </a:endParaRPr>
          </a:p>
          <a:p>
            <a:pPr marL="457189" lvl="2"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p:txBody>
      </p:sp>
    </p:spTree>
    <p:extLst>
      <p:ext uri="{BB962C8B-B14F-4D97-AF65-F5344CB8AC3E}">
        <p14:creationId xmlns:p14="http://schemas.microsoft.com/office/powerpoint/2010/main" val="2588486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33" y="208491"/>
            <a:ext cx="11360800" cy="943200"/>
          </a:xfrm>
        </p:spPr>
        <p:txBody>
          <a:bodyPr/>
          <a:lstStyle/>
          <a:p>
            <a:r>
              <a:rPr lang="en-US" dirty="0" smtClean="0">
                <a:solidFill>
                  <a:srgbClr val="005493"/>
                </a:solidFill>
              </a:rPr>
              <a:t>Follow Up Discussion Questions</a:t>
            </a:r>
            <a:endParaRPr lang="en-US" dirty="0">
              <a:solidFill>
                <a:srgbClr val="005493"/>
              </a:solidFill>
            </a:endParaRPr>
          </a:p>
        </p:txBody>
      </p:sp>
      <p:pic>
        <p:nvPicPr>
          <p:cNvPr id="4" name="Picture 3" descr="Picture 3"/>
          <p:cNvPicPr>
            <a:picLocks noChangeAspect="1"/>
          </p:cNvPicPr>
          <p:nvPr/>
        </p:nvPicPr>
        <p:blipFill>
          <a:blip r:embed="rId2">
            <a:extLst/>
          </a:blip>
          <a:stretch>
            <a:fillRect/>
          </a:stretch>
        </p:blipFill>
        <p:spPr>
          <a:xfrm>
            <a:off x="512860" y="5062799"/>
            <a:ext cx="1181101" cy="1181101"/>
          </a:xfrm>
          <a:prstGeom prst="rect">
            <a:avLst/>
          </a:prstGeom>
          <a:ln w="12700">
            <a:miter lim="400000"/>
          </a:ln>
        </p:spPr>
      </p:pic>
      <p:sp>
        <p:nvSpPr>
          <p:cNvPr id="5" name="AutoShape 2"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flipV="1">
            <a:off x="207433" y="213785"/>
            <a:ext cx="406400" cy="244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
        <p:nvSpPr>
          <p:cNvPr id="8" name="AutoShape 6" descr="data:image/jpeg;base64,/9j/4AAQSkZJRgABAQAAAQABAAD/2wCEAAkGBwgHBgkIBwgKCgkLDRYPDQwMDRsUFRAWIB0iIiAdHx8kKDQsJCYxJx8fLT0tMTU3Ojo6Iys/RD84QzQ5OjcBCgoKDQwNGg8PGjclHyU3Nzc3Nzc3Nzc3Nzc3Nzc3Nzc3Nzc3Nzc3Nzc3Nzc3Nzc3Nzc3Nzc3Nzc3Nzc3Nzc3N//AABEIAFoAeAMBIgACEQEDEQH/xAAcAAABBQEBAQAAAAAAAAAAAAAAAgMFBgcEAQj/xAA4EAABAwMCBQEGAwYHAAAAAAABAAIDBAUREiEGMUFRYRMHFCIycYEzkaEVIyRSscEWQnKCkqLR/8QAGgEAAQUBAAAAAAAAAAAAAAAAAAECAwQFBv/EAC4RAAEEAQIEBAQHAAAAAAAAAAEAAgMRBCExBRITQRQikfAVUWGBI0JxobHB8f/aAAwDAQACEQMRAD8A25oS0BCEIQhCEIQhCEIQuK9XBtqtNXXvaXinic/SOuByWG1/GvEdVUum/ak8O+RHCdLW+MdfuopJmx7q/h8PkywS00At/Qqp7OeI5+IrGZK3Bq6eQxSvAwH7Ah2Pod/Ktaka4OAIVSaJ0MhjduEIQhKo0JLglIQhMOCEtwQnJE4hCE1KhCFT7x7QLfb6t9NTwSVbozpe9rg1oPUA9UIVsnmjp4XzTvayKNpc5zjgABZVxl7Sqwfw9iAgEj/TjmeMuce/gAAnvsnONeNIbta6Klo9cIqJXCZjueWjIG22Duf9qpcsMUzdM8UcjQcgPaDg9x2SH6JzasE7JiS41z3SvqK6rqpZonRyPqJ3OyHc8NzpHjb7qJLK07B9L/qc9w/TSf7pVbLT08rmUcr3vb80OC8fZ3MH65SHTyYBdTTNJ6Fhys2XnB82q6zCmxns/C8nv73/ACpK33m5Wan9C13CeHLi+R8fw63HHTsMKatPtVvltqA2vnir4f8AMyYBrseHAf1yqh6rh+LE+Md3NICsvs/iPr3aTH7t3osHkjWT+jh+arSZL4WGQ9v8ViePHdGKaHWe/wBzvuts4Y4lt3E1AKq3SbtwJYXfPGfI/oeRUysZoS2y8YWuqthFO+oc9tZFG34HwgZc4joQcDPUkLQWcYUpm0vppWxZ+fIJ/JWouKY5ja55q1zU+A8PPSFj36qyoSIpWTRNlicHMeMtcOoS1og3qFnbLxyF6UJyRCEISJU3P+C8ZIJBAI6L56mHur5I5yGmJxY4k7ZC+hJwSPCxX2mWSKKOsqnUzHElji5zQcMDwXn7NBUE0pjr9a9U8AUSVURUC5V8ToCPdKR5fJMeRfjAaPO/5fVd1ZVMjppHNcHO0nAHdclfMyL4nHEbQA0NG3gABSVitE81ZTuuMWjW8aKfOSO2s9/A7c0r5WsoE7pNLT/CHC1Z+y4z6GZZPjkceZJVldwfX6QRG0rS7PQx01GwaBnHZSGkdgo/DNdqVP4gt0Cxmp4TrPTcHxNORy7pHDVvbaaOemcTrdUOkdq+jQP0AWxz00cjT8AzhUfim2+7VMc8TcMcCHLN4pi1jktKv4OTzSBrlU7m51Hcqe5huumbE6CoI3MYJBDvpkYP1C7BW0ro9bZ4y0jIIdlL3ByDhRj7LTy3SlnihYxupwlZG0APzuCQOe4/VYMLGzlsZ0O39rXkPSaXLUeCpvVsEJ32c7APbJIU8oLhWKSGmIeCAd8KdXawN5I2tHYLlJjzSF3zQhCFKo0IQhCEKocdUzX24TaQdEg1ZHQ7f3VvUPf6YVNvmhIyCFXyY+pEWpQL0WMU9lpKStbPGZXCL8CJ5BbET1G2dhyyTjP0xM2+pbS1LJHx62tcDjkduy4a73umeWQ0b6iQOxkOaxoHdxJ2XE64zUhBulG6mjJAE7JGyRgnYBxG7fqRjyuaPiS8PJsj6i/RQva4OorbbHe6O7Q/w78SMHxRu2cFKLGbbWy2+siqoHYcw5x3HUFTdJ7Qq5pqIpIIJnRSuZkktI6jOOexB+66HhU7s0Fn5h+6jdkCMW9aFX11Lb6cz1szIox1d18AdVmfF3E9Vc6n0rXLBHRtAwZadznOd1J+IbeFGXm71d4qfXrHg4GGMaMNYPAUDPcHmpfS0FM6qnjAMmHBjI88tTjsD45rdPDoDHU+t9lUHEZ+pcGle++iXXOr/d5JnXGV00bC9gjjEceRuMt3J7fMrpwm9tXX0riNpIxJg9Mgf+rPaqasma2mr6Q0lPKdMs8cglGn+UaeRdyycAZ+y03hCkcyqbI5oa9wGWjkwdGj6LFz8TGZlRCBnLy3elb7La4fk5D8eR0775qrW9t1oMUbY2gNCWgckKyoUIQhCEIQEIQhNTxCRhCdSJThhwkKAsp4qaYbxNABhjSCB3yBuoKsMQo5/eMeiY3CTPLTjdWzj+lk99ZURYyWBpBHZUiooZqxmmqdqgJwYwNneD3C5mbEf4gm9LTvDvcbC5bLdYYbPRNuD3wzCFuTM0jVtsQeR28p0SOq7lHU0ccjYdGieaRpa2QD5Q0HcuBPPljIPRds1E+B5bC98QzsAdvyTDoapx3qf+i2cOLEgyOvzOB+SgnxJ3AtaAb+qfe9sbS57g1o5klRnDpzbnuP4j6iV8nklxwf+On7Lrbbdf7yYvlx/PyH2XZV22WBjJoDp1tGoEbFbPxdhlB5fKFW+ESCIi/MU0H6Tn8/K1ThC3uhoopZfmLf0WZ2e2y1NR6tU8GKM50AbErZLOc0MfgYTMnKjyHDk7KXExZcdp5+67kIQq6soQvChCElpS001OBCF6vHNDhgr1CEKHvFlZcI9LioZvCcWtoOS1vIK4rzG6jdE0m1IJHAUqzVcLwTM3ao/wDwXBryS7HbKu6EhhYdwlErgqvFwxTxtDdGcd05VcOR1EHpkYA5KyITum2qSdR26qlLw1HT6WtJ0hWWliEMQYOidK9Q1gbskc8u3QhCS5PTElxQkPXqEq//2Q=="/>
          <p:cNvSpPr>
            <a:spLocks noChangeAspect="1" noChangeArrowheads="1"/>
          </p:cNvSpPr>
          <p:nvPr/>
        </p:nvSpPr>
        <p:spPr bwMode="auto">
          <a:xfrm>
            <a:off x="400049" y="-1"/>
            <a:ext cx="416984" cy="416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pic>
        <p:nvPicPr>
          <p:cNvPr id="11" name="Picture 2" descr="http://t2.gstatic.com/images?q=tbn:ANd9GcT-6JOvfnHy44O4tTFmPP_9wUCUe8Strubwrr1sA4kJmkQb-6h2-2pIoi2ZwqSlz6cFTWmPpwysyrm4H6agbc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773" y="-17293"/>
            <a:ext cx="2142227" cy="1606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0049" y="1360183"/>
            <a:ext cx="11735659" cy="5351017"/>
          </a:xfrm>
          <a:prstGeom prst="rect">
            <a:avLst/>
          </a:prstGeom>
          <a:noFill/>
        </p:spPr>
        <p:txBody>
          <a:bodyPr wrap="square" rtlCol="0">
            <a:spAutoFit/>
          </a:bodyPr>
          <a:lstStyle/>
          <a:p>
            <a:pPr>
              <a:buClr>
                <a:srgbClr val="000000"/>
              </a:buClr>
              <a:buFont typeface="Arial"/>
              <a:buNone/>
            </a:pPr>
            <a:r>
              <a:rPr lang="en-US" sz="2767" kern="0" dirty="0">
                <a:solidFill>
                  <a:srgbClr val="005493"/>
                </a:solidFill>
                <a:ea typeface="+mj-ea"/>
                <a:cs typeface="Arial"/>
                <a:sym typeface="Open Sans"/>
              </a:rPr>
              <a:t>Are there areas of synergies/overlap we need to address?</a:t>
            </a:r>
          </a:p>
          <a:p>
            <a:pPr>
              <a:buClr>
                <a:srgbClr val="000000"/>
              </a:buClr>
              <a:buFont typeface="Arial"/>
              <a:buNone/>
            </a:pPr>
            <a:endParaRPr lang="en-US" sz="2767" kern="0" dirty="0">
              <a:solidFill>
                <a:srgbClr val="005493"/>
              </a:solidFill>
              <a:ea typeface="+mj-ea"/>
              <a:cs typeface="Arial"/>
              <a:sym typeface="Open Sans"/>
            </a:endParaRPr>
          </a:p>
          <a:p>
            <a:pPr>
              <a:buClr>
                <a:srgbClr val="000000"/>
              </a:buClr>
              <a:buFont typeface="Arial"/>
              <a:buNone/>
            </a:pPr>
            <a:r>
              <a:rPr lang="en-US" sz="2767" kern="0" dirty="0">
                <a:solidFill>
                  <a:srgbClr val="005493"/>
                </a:solidFill>
                <a:ea typeface="+mj-ea"/>
                <a:cs typeface="Arial"/>
                <a:sym typeface="Open Sans"/>
              </a:rPr>
              <a:t>Outside of “people power” do we need budget to move forward with any of the recommended actions? If so, where could we find it?</a:t>
            </a:r>
          </a:p>
          <a:p>
            <a:pPr>
              <a:buClr>
                <a:srgbClr val="000000"/>
              </a:buClr>
              <a:buFont typeface="Arial"/>
              <a:buNone/>
            </a:pPr>
            <a:endParaRPr lang="en-US" sz="2767" kern="0" dirty="0">
              <a:solidFill>
                <a:srgbClr val="005493"/>
              </a:solidFill>
              <a:ea typeface="+mj-ea"/>
              <a:cs typeface="Arial"/>
              <a:sym typeface="Open Sans"/>
            </a:endParaRPr>
          </a:p>
          <a:p>
            <a:pPr>
              <a:buClr>
                <a:srgbClr val="000000"/>
              </a:buClr>
              <a:buFont typeface="Arial"/>
              <a:buNone/>
            </a:pPr>
            <a:r>
              <a:rPr lang="en-US" sz="2767" kern="0" dirty="0">
                <a:solidFill>
                  <a:srgbClr val="005493"/>
                </a:solidFill>
                <a:ea typeface="+mj-ea"/>
                <a:cs typeface="Arial"/>
                <a:sym typeface="Open Sans"/>
              </a:rPr>
              <a:t>Are there any organizations that we should be inviting to join the Falls Prevention Coalition?</a:t>
            </a:r>
            <a:endParaRPr lang="en-US" sz="1867" kern="0" dirty="0">
              <a:solidFill>
                <a:srgbClr val="005493"/>
              </a:solidFill>
              <a:ea typeface="+mj-ea"/>
              <a:cs typeface="Arial"/>
              <a:sym typeface="Open Sans"/>
            </a:endParaRPr>
          </a:p>
          <a:p>
            <a:pPr marL="0" lvl="6">
              <a:buClr>
                <a:srgbClr val="000000"/>
              </a:buClr>
            </a:pPr>
            <a:endParaRPr lang="en-US" sz="1867" kern="0" dirty="0">
              <a:solidFill>
                <a:srgbClr val="005493"/>
              </a:solidFill>
              <a:ea typeface="+mj-ea"/>
              <a:cs typeface="Arial"/>
              <a:sym typeface="Open Sans"/>
            </a:endParaRPr>
          </a:p>
          <a:p>
            <a:pPr marL="457189" lvl="6" indent="-457189">
              <a:buClr>
                <a:srgbClr val="000000"/>
              </a:buClr>
              <a:buFont typeface="Arial" panose="020B0604020202020204" pitchFamily="34" charset="0"/>
              <a:buChar char="•"/>
            </a:pPr>
            <a:endParaRPr lang="en-US" sz="1867" kern="0" dirty="0">
              <a:solidFill>
                <a:srgbClr val="005493"/>
              </a:solidFill>
              <a:ea typeface="+mj-ea"/>
              <a:cs typeface="Arial"/>
              <a:sym typeface="Open Sans"/>
            </a:endParaRPr>
          </a:p>
          <a:p>
            <a:pPr marL="457189"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a:p>
            <a:pPr>
              <a:buClr>
                <a:srgbClr val="000000"/>
              </a:buClr>
              <a:buFont typeface="Arial"/>
              <a:buNone/>
            </a:pPr>
            <a:endParaRPr lang="en-US" sz="2767" kern="0" dirty="0">
              <a:solidFill>
                <a:srgbClr val="005493"/>
              </a:solidFill>
              <a:ea typeface="+mj-ea"/>
              <a:cs typeface="Arial"/>
              <a:sym typeface="Open Sans"/>
            </a:endParaRPr>
          </a:p>
          <a:p>
            <a:pPr marL="0" lvl="1">
              <a:buClr>
                <a:srgbClr val="000000"/>
              </a:buClr>
            </a:pPr>
            <a:endParaRPr lang="en-US" sz="2767" kern="0" dirty="0">
              <a:solidFill>
                <a:srgbClr val="005493"/>
              </a:solidFill>
              <a:ea typeface="+mj-ea"/>
              <a:cs typeface="Arial"/>
              <a:sym typeface="Open Sans"/>
            </a:endParaRPr>
          </a:p>
          <a:p>
            <a:pPr marL="457189" lvl="2" indent="-457189">
              <a:buClr>
                <a:srgbClr val="000000"/>
              </a:buClr>
              <a:buFont typeface="Arial" panose="020B0604020202020204" pitchFamily="34" charset="0"/>
              <a:buChar char="•"/>
            </a:pPr>
            <a:endParaRPr lang="en-US" sz="2767" kern="0" dirty="0">
              <a:solidFill>
                <a:srgbClr val="005493"/>
              </a:solidFill>
              <a:ea typeface="+mj-ea"/>
              <a:cs typeface="Arial"/>
              <a:sym typeface="Open Sans"/>
            </a:endParaRPr>
          </a:p>
        </p:txBody>
      </p:sp>
    </p:spTree>
    <p:extLst>
      <p:ext uri="{BB962C8B-B14F-4D97-AF65-F5344CB8AC3E}">
        <p14:creationId xmlns:p14="http://schemas.microsoft.com/office/powerpoint/2010/main" val="40294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5493"/>
                </a:solidFill>
              </a:rPr>
              <a:t>Current Falls Prevention Coalition Members </a:t>
            </a:r>
          </a:p>
        </p:txBody>
      </p:sp>
      <p:sp>
        <p:nvSpPr>
          <p:cNvPr id="3" name="TextBox 2"/>
          <p:cNvSpPr txBox="1"/>
          <p:nvPr/>
        </p:nvSpPr>
        <p:spPr>
          <a:xfrm>
            <a:off x="750642" y="2485679"/>
            <a:ext cx="4831457" cy="2462213"/>
          </a:xfrm>
          <a:prstGeom prst="rect">
            <a:avLst/>
          </a:prstGeom>
          <a:noFill/>
        </p:spPr>
        <p:txBody>
          <a:bodyPr wrap="square" rtlCol="0">
            <a:spAutoFit/>
          </a:bodyPr>
          <a:lstStyle/>
          <a:p>
            <a:pPr>
              <a:buClr>
                <a:srgbClr val="000000"/>
              </a:buClr>
              <a:buFont typeface="Arial"/>
              <a:buNone/>
            </a:pPr>
            <a:r>
              <a:rPr lang="en-US" sz="1400" kern="0" dirty="0">
                <a:solidFill>
                  <a:srgbClr val="000000"/>
                </a:solidFill>
                <a:cs typeface="Arial"/>
                <a:sym typeface="Arial"/>
              </a:rPr>
              <a:t>Lorna Andrade</a:t>
            </a:r>
            <a:r>
              <a:rPr lang="en-US" sz="1400" kern="0" dirty="0">
                <a:solidFill>
                  <a:srgbClr val="CE93D8"/>
                </a:solidFill>
                <a:cs typeface="Arial"/>
                <a:sym typeface="Arial"/>
              </a:rPr>
              <a:t>, </a:t>
            </a:r>
            <a:r>
              <a:rPr lang="en-US" sz="1400" u="sng" kern="0" dirty="0">
                <a:solidFill>
                  <a:srgbClr val="CE93D8"/>
                </a:solidFill>
                <a:cs typeface="Arial"/>
                <a:sym typeface="Arial"/>
              </a:rPr>
              <a:t>drlorna.andrade@hotmail.com</a:t>
            </a:r>
          </a:p>
          <a:p>
            <a:pPr>
              <a:buClr>
                <a:srgbClr val="000000"/>
              </a:buClr>
              <a:buFont typeface="Arial"/>
              <a:buNone/>
            </a:pPr>
            <a:r>
              <a:rPr lang="en-US" sz="1400" kern="0" dirty="0">
                <a:solidFill>
                  <a:srgbClr val="000000"/>
                </a:solidFill>
                <a:cs typeface="Arial"/>
                <a:sym typeface="Arial"/>
              </a:rPr>
              <a:t>Catie Blake,  </a:t>
            </a:r>
            <a:r>
              <a:rPr lang="en-US" sz="1400" u="sng" kern="0" dirty="0">
                <a:solidFill>
                  <a:srgbClr val="000000"/>
                </a:solidFill>
                <a:cs typeface="Arial"/>
                <a:sym typeface="Arial"/>
                <a:hlinkClick r:id="rId3"/>
              </a:rPr>
              <a:t>cfuller@tisburyma.gov</a:t>
            </a:r>
            <a:endParaRPr lang="en-US" sz="1400" u="sng"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Ian Campbell, </a:t>
            </a:r>
            <a:r>
              <a:rPr lang="en-US" sz="1400" u="sng" kern="0" dirty="0">
                <a:solidFill>
                  <a:srgbClr val="CE93D8"/>
                </a:solidFill>
                <a:cs typeface="Arial"/>
                <a:sym typeface="Arial"/>
              </a:rPr>
              <a:t>ICAMPBELL4@partners.org</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Valci Carvalho, </a:t>
            </a:r>
            <a:r>
              <a:rPr lang="en-US" sz="1400" u="sng" kern="0" dirty="0">
                <a:solidFill>
                  <a:srgbClr val="000000"/>
                </a:solidFill>
                <a:cs typeface="Arial"/>
                <a:sym typeface="Arial"/>
                <a:hlinkClick r:id="rId4"/>
              </a:rPr>
              <a:t>vcarvalho@partners.org</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Rose Cogliano, </a:t>
            </a:r>
            <a:r>
              <a:rPr lang="en-US" sz="1400" u="sng" kern="0" dirty="0">
                <a:solidFill>
                  <a:srgbClr val="000000"/>
                </a:solidFill>
                <a:cs typeface="Arial"/>
                <a:sym typeface="Arial"/>
                <a:hlinkClick r:id="rId5"/>
              </a:rPr>
              <a:t>rcogliano@oakbluffsma.gov</a:t>
            </a:r>
            <a:endParaRPr lang="en-US" sz="1400" u="sng"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Cindy Doyle, </a:t>
            </a:r>
            <a:r>
              <a:rPr lang="en-US" sz="1400" u="sng" kern="0" dirty="0">
                <a:solidFill>
                  <a:srgbClr val="CE93D8"/>
                </a:solidFill>
                <a:cs typeface="Arial"/>
                <a:sym typeface="Arial"/>
              </a:rPr>
              <a:t>cdoylema@me.com</a:t>
            </a:r>
            <a:endParaRPr lang="en-US" sz="1400" kern="0" dirty="0">
              <a:solidFill>
                <a:srgbClr val="CE93D8"/>
              </a:solidFill>
              <a:cs typeface="Arial"/>
              <a:sym typeface="Arial"/>
            </a:endParaRPr>
          </a:p>
          <a:p>
            <a:pPr>
              <a:buClr>
                <a:srgbClr val="000000"/>
              </a:buClr>
              <a:buFont typeface="Arial"/>
              <a:buNone/>
            </a:pPr>
            <a:r>
              <a:rPr lang="en-US" sz="1400" kern="0" dirty="0">
                <a:solidFill>
                  <a:srgbClr val="000000"/>
                </a:solidFill>
                <a:cs typeface="Arial"/>
                <a:sym typeface="Arial"/>
              </a:rPr>
              <a:t>Lila Fischer, </a:t>
            </a:r>
            <a:r>
              <a:rPr lang="en-US" sz="1400" u="sng" kern="0" dirty="0">
                <a:solidFill>
                  <a:srgbClr val="000000"/>
                </a:solidFill>
                <a:cs typeface="Arial"/>
                <a:sym typeface="Arial"/>
                <a:hlinkClick r:id="rId6"/>
              </a:rPr>
              <a:t>lfischer@ihimv.org</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Victoria Haeselbarth, </a:t>
            </a:r>
            <a:r>
              <a:rPr lang="en-US" sz="1400" u="sng" kern="0" dirty="0">
                <a:solidFill>
                  <a:srgbClr val="000000"/>
                </a:solidFill>
                <a:cs typeface="Arial"/>
                <a:sym typeface="Arial"/>
                <a:hlinkClick r:id="rId7"/>
              </a:rPr>
              <a:t>vhae</a:t>
            </a:r>
            <a:r>
              <a:rPr lang="en-US" sz="1400" u="sng" kern="0" dirty="0">
                <a:solidFill>
                  <a:srgbClr val="CE93D8"/>
                </a:solidFill>
                <a:cs typeface="Arial"/>
                <a:sym typeface="Arial"/>
                <a:hlinkClick r:id="rId7"/>
              </a:rPr>
              <a:t>selbar</a:t>
            </a:r>
            <a:r>
              <a:rPr lang="en-US" sz="1400" u="sng" kern="0" dirty="0">
                <a:solidFill>
                  <a:srgbClr val="000000"/>
                </a:solidFill>
                <a:cs typeface="Arial"/>
                <a:sym typeface="Arial"/>
                <a:hlinkClick r:id="rId7"/>
              </a:rPr>
              <a:t>th@edgartown-ma.us</a:t>
            </a:r>
            <a:endParaRPr lang="en-US" sz="1400" u="sng"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Lisa Hollander, </a:t>
            </a:r>
            <a:r>
              <a:rPr lang="en-US" sz="1400" u="sng" kern="0" dirty="0">
                <a:solidFill>
                  <a:srgbClr val="CE93D8"/>
                </a:solidFill>
                <a:cs typeface="Arial"/>
                <a:sym typeface="Arial"/>
              </a:rPr>
              <a:t>lisahollander@comcast.net</a:t>
            </a:r>
          </a:p>
          <a:p>
            <a:pPr>
              <a:buClr>
                <a:srgbClr val="000000"/>
              </a:buClr>
              <a:buFont typeface="Arial"/>
              <a:buNone/>
            </a:pPr>
            <a:r>
              <a:rPr lang="en-US" sz="1400" kern="0" dirty="0">
                <a:solidFill>
                  <a:srgbClr val="000000"/>
                </a:solidFill>
                <a:cs typeface="Arial"/>
                <a:sym typeface="Arial"/>
              </a:rPr>
              <a:t>Cheryl Kram, </a:t>
            </a:r>
            <a:r>
              <a:rPr lang="en-US" sz="1400" u="sng" kern="0" dirty="0">
                <a:solidFill>
                  <a:srgbClr val="CE93D8"/>
                </a:solidFill>
                <a:cs typeface="Arial"/>
                <a:sym typeface="Arial"/>
              </a:rPr>
              <a:t>ckram@capecodhealth.org</a:t>
            </a:r>
            <a:endParaRPr lang="en-US" sz="1400" kern="0" dirty="0">
              <a:solidFill>
                <a:srgbClr val="CE93D8"/>
              </a:solidFill>
              <a:cs typeface="Arial"/>
              <a:sym typeface="Arial"/>
            </a:endParaRPr>
          </a:p>
          <a:p>
            <a:pPr>
              <a:buClr>
                <a:srgbClr val="000000"/>
              </a:buClr>
              <a:buFont typeface="Arial"/>
              <a:buNone/>
            </a:pPr>
            <a:r>
              <a:rPr lang="en-US" sz="1400" kern="0" dirty="0">
                <a:solidFill>
                  <a:srgbClr val="000000"/>
                </a:solidFill>
                <a:cs typeface="Arial"/>
                <a:sym typeface="Arial"/>
              </a:rPr>
              <a:t>Tanya Larsen, </a:t>
            </a:r>
            <a:r>
              <a:rPr lang="en-US" sz="1400" u="sng" kern="0" dirty="0">
                <a:solidFill>
                  <a:srgbClr val="92D050"/>
                </a:solidFill>
                <a:cs typeface="Arial"/>
                <a:sym typeface="Arial"/>
                <a:hlinkClick r:id="rId8"/>
              </a:rPr>
              <a:t>coa-staff@westtisbury-ma.gov</a:t>
            </a:r>
            <a:endParaRPr lang="en-US" sz="1400" u="sng" kern="0" dirty="0">
              <a:solidFill>
                <a:srgbClr val="92D050"/>
              </a:solidFill>
              <a:cs typeface="Arial"/>
              <a:sym typeface="Arial"/>
            </a:endParaRPr>
          </a:p>
        </p:txBody>
      </p:sp>
      <p:sp>
        <p:nvSpPr>
          <p:cNvPr id="6" name="TextBox 5"/>
          <p:cNvSpPr txBox="1"/>
          <p:nvPr/>
        </p:nvSpPr>
        <p:spPr>
          <a:xfrm>
            <a:off x="6096000" y="2450917"/>
            <a:ext cx="4567276" cy="2893100"/>
          </a:xfrm>
          <a:prstGeom prst="rect">
            <a:avLst/>
          </a:prstGeom>
          <a:noFill/>
        </p:spPr>
        <p:txBody>
          <a:bodyPr wrap="none" rtlCol="0">
            <a:spAutoFit/>
          </a:bodyPr>
          <a:lstStyle/>
          <a:p>
            <a:pPr>
              <a:buClr>
                <a:srgbClr val="000000"/>
              </a:buClr>
              <a:buFont typeface="Arial"/>
              <a:buNone/>
            </a:pPr>
            <a:r>
              <a:rPr lang="en-US" sz="1400" kern="0" dirty="0">
                <a:solidFill>
                  <a:srgbClr val="000000"/>
                </a:solidFill>
                <a:cs typeface="Arial"/>
                <a:sym typeface="Arial"/>
              </a:rPr>
              <a:t>Bob Laskowski, </a:t>
            </a:r>
            <a:r>
              <a:rPr lang="en-US" sz="1400" u="sng" kern="0" dirty="0">
                <a:solidFill>
                  <a:srgbClr val="000000"/>
                </a:solidFill>
                <a:cs typeface="Arial"/>
                <a:sym typeface="Arial"/>
                <a:hlinkClick r:id="rId9"/>
              </a:rPr>
              <a:t>laskowskiadvisors@gmail.com</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Michele LeBlanc, </a:t>
            </a:r>
            <a:r>
              <a:rPr lang="en-US" sz="1400" u="sng" kern="0" dirty="0">
                <a:solidFill>
                  <a:srgbClr val="CE93D8"/>
                </a:solidFill>
                <a:cs typeface="Arial"/>
                <a:sym typeface="Arial"/>
              </a:rPr>
              <a:t>mleblanc@mvcommunityservices.org</a:t>
            </a:r>
            <a:endParaRPr lang="en-US" sz="1400" kern="0" dirty="0">
              <a:solidFill>
                <a:srgbClr val="92D050"/>
              </a:solidFill>
              <a:cs typeface="Arial"/>
              <a:sym typeface="Arial"/>
            </a:endParaRPr>
          </a:p>
          <a:p>
            <a:pPr>
              <a:buClr>
                <a:srgbClr val="000000"/>
              </a:buClr>
              <a:buFont typeface="Arial"/>
              <a:buNone/>
            </a:pPr>
            <a:r>
              <a:rPr lang="en-US" sz="1400" kern="0" dirty="0">
                <a:solidFill>
                  <a:srgbClr val="000000"/>
                </a:solidFill>
                <a:cs typeface="Arial"/>
                <a:sym typeface="Arial"/>
              </a:rPr>
              <a:t>Marina Lent, </a:t>
            </a:r>
            <a:r>
              <a:rPr lang="en-US" sz="1400" u="sng" kern="0" dirty="0">
                <a:solidFill>
                  <a:srgbClr val="CE93D8"/>
                </a:solidFill>
                <a:cs typeface="Arial"/>
                <a:sym typeface="Arial"/>
              </a:rPr>
              <a:t>boh@chilmarkma.gov</a:t>
            </a:r>
          </a:p>
          <a:p>
            <a:pPr>
              <a:buClr>
                <a:srgbClr val="000000"/>
              </a:buClr>
              <a:buFont typeface="Arial"/>
              <a:buNone/>
            </a:pPr>
            <a:r>
              <a:rPr lang="en-US" sz="1400" kern="0" dirty="0">
                <a:solidFill>
                  <a:srgbClr val="000000"/>
                </a:solidFill>
                <a:cs typeface="Arial"/>
                <a:sym typeface="Arial"/>
              </a:rPr>
              <a:t>Anne McDonough, </a:t>
            </a:r>
            <a:r>
              <a:rPr lang="en-US" sz="1400" u="sng" kern="0" dirty="0">
                <a:solidFill>
                  <a:srgbClr val="CE93D8"/>
                </a:solidFill>
                <a:cs typeface="Arial"/>
                <a:sym typeface="Arial"/>
              </a:rPr>
              <a:t>amcdonough@clamsnet.org</a:t>
            </a:r>
          </a:p>
          <a:p>
            <a:pPr>
              <a:buClr>
                <a:srgbClr val="000000"/>
              </a:buClr>
              <a:buFont typeface="Arial"/>
              <a:buNone/>
            </a:pPr>
            <a:r>
              <a:rPr lang="en-US" sz="1400" kern="0" dirty="0">
                <a:solidFill>
                  <a:srgbClr val="000000"/>
                </a:solidFill>
                <a:cs typeface="Arial"/>
                <a:sym typeface="Arial"/>
              </a:rPr>
              <a:t>Megan Panek, </a:t>
            </a:r>
            <a:r>
              <a:rPr lang="en-US" sz="1400" u="sng" kern="0" dirty="0">
                <a:solidFill>
                  <a:srgbClr val="000000"/>
                </a:solidFill>
                <a:cs typeface="Arial"/>
                <a:sym typeface="Arial"/>
                <a:hlinkClick r:id="rId10"/>
              </a:rPr>
              <a:t>megan.panek@escci.org</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Lori Perry, </a:t>
            </a:r>
            <a:r>
              <a:rPr lang="en-US" sz="1400" u="sng" kern="0" dirty="0">
                <a:solidFill>
                  <a:srgbClr val="000000"/>
                </a:solidFill>
                <a:cs typeface="Arial"/>
                <a:sym typeface="Arial"/>
                <a:hlinkClick r:id="rId11"/>
              </a:rPr>
              <a:t>lperry@ihimv.org</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Betty Robie, </a:t>
            </a:r>
            <a:r>
              <a:rPr lang="en-US" sz="1400" u="sng" kern="0" dirty="0">
                <a:solidFill>
                  <a:srgbClr val="000000"/>
                </a:solidFill>
                <a:cs typeface="Arial"/>
                <a:sym typeface="Arial"/>
                <a:hlinkClick r:id="rId12"/>
              </a:rPr>
              <a:t>banson50@aol.com</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Suzanne Robbins, </a:t>
            </a:r>
            <a:r>
              <a:rPr lang="en-US" sz="1400" u="sng" kern="0" dirty="0">
                <a:solidFill>
                  <a:srgbClr val="000000"/>
                </a:solidFill>
                <a:cs typeface="Arial"/>
                <a:sym typeface="Arial"/>
                <a:hlinkClick r:id="rId13"/>
              </a:rPr>
              <a:t>SROBBINS5@partners.org</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Kathleen Samways, </a:t>
            </a:r>
            <a:r>
              <a:rPr lang="en-US" sz="1400" u="sng" kern="0" dirty="0">
                <a:solidFill>
                  <a:srgbClr val="000000"/>
                </a:solidFill>
                <a:cs typeface="Arial"/>
                <a:sym typeface="Arial"/>
                <a:hlinkClick r:id="rId14"/>
              </a:rPr>
              <a:t>ksam</a:t>
            </a:r>
            <a:r>
              <a:rPr lang="en-US" sz="1400" u="sng" kern="0" dirty="0">
                <a:solidFill>
                  <a:srgbClr val="CE93D8"/>
                </a:solidFill>
                <a:cs typeface="Arial"/>
                <a:sym typeface="Arial"/>
                <a:hlinkClick r:id="rId14"/>
              </a:rPr>
              <a:t>ways@ihimv.</a:t>
            </a:r>
            <a:r>
              <a:rPr lang="en-US" sz="1400" u="sng" kern="0" dirty="0">
                <a:solidFill>
                  <a:srgbClr val="000000"/>
                </a:solidFill>
                <a:cs typeface="Arial"/>
                <a:sym typeface="Arial"/>
                <a:hlinkClick r:id="rId14"/>
              </a:rPr>
              <a:t>org</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Joyce Stiles-Tucker, </a:t>
            </a:r>
            <a:r>
              <a:rPr lang="en-US" sz="1400" u="sng" kern="0" dirty="0">
                <a:solidFill>
                  <a:srgbClr val="000000"/>
                </a:solidFill>
                <a:cs typeface="Arial"/>
                <a:sym typeface="Arial"/>
                <a:hlinkClick r:id="rId15"/>
              </a:rPr>
              <a:t>jstucker@tisburyma.gov</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Thaddeus Thompson, </a:t>
            </a:r>
            <a:r>
              <a:rPr lang="en-US" sz="1400" u="sng" kern="0" dirty="0">
                <a:solidFill>
                  <a:srgbClr val="CE93D8"/>
                </a:solidFill>
                <a:cs typeface="Arial"/>
                <a:sym typeface="Arial"/>
              </a:rPr>
              <a:t>tthompson3@partners.org</a:t>
            </a:r>
          </a:p>
          <a:p>
            <a:pPr>
              <a:buClr>
                <a:srgbClr val="000000"/>
              </a:buClr>
              <a:buFont typeface="Arial"/>
              <a:buNone/>
            </a:pPr>
            <a:r>
              <a:rPr lang="en-US" sz="1400" kern="0" dirty="0">
                <a:solidFill>
                  <a:srgbClr val="000000"/>
                </a:solidFill>
                <a:cs typeface="Arial"/>
                <a:sym typeface="Arial"/>
              </a:rPr>
              <a:t>Cindy Trish, </a:t>
            </a:r>
            <a:r>
              <a:rPr lang="en-US" sz="1400" u="sng" kern="0" dirty="0">
                <a:solidFill>
                  <a:srgbClr val="000000"/>
                </a:solidFill>
                <a:cs typeface="Arial"/>
                <a:sym typeface="Arial"/>
                <a:hlinkClick r:id="rId16"/>
              </a:rPr>
              <a:t>ctrish@hamv.org</a:t>
            </a:r>
            <a:endParaRPr lang="en-US" sz="1400" kern="0" dirty="0">
              <a:solidFill>
                <a:srgbClr val="000000"/>
              </a:solidFill>
              <a:cs typeface="Arial"/>
              <a:sym typeface="Arial"/>
            </a:endParaRPr>
          </a:p>
          <a:p>
            <a:pPr>
              <a:buClr>
                <a:srgbClr val="000000"/>
              </a:buClr>
              <a:buFont typeface="Arial"/>
              <a:buNone/>
            </a:pPr>
            <a:endParaRPr lang="en-US" sz="1400" kern="0" dirty="0">
              <a:solidFill>
                <a:srgbClr val="000000"/>
              </a:solidFill>
              <a:cs typeface="Arial"/>
              <a:sym typeface="Aria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695D46"/>
                </a:solidFill>
              </a:rPr>
              <a:pPr/>
              <a:t>29</a:t>
            </a:fld>
            <a:endParaRPr lang="en-US" dirty="0">
              <a:solidFill>
                <a:srgbClr val="695D46"/>
              </a:solidFill>
            </a:endParaRPr>
          </a:p>
        </p:txBody>
      </p:sp>
      <p:sp>
        <p:nvSpPr>
          <p:cNvPr id="4" name="TextBox 3"/>
          <p:cNvSpPr txBox="1"/>
          <p:nvPr/>
        </p:nvSpPr>
        <p:spPr>
          <a:xfrm>
            <a:off x="750641" y="1752078"/>
            <a:ext cx="8008576" cy="379656"/>
          </a:xfrm>
          <a:prstGeom prst="rect">
            <a:avLst/>
          </a:prstGeom>
          <a:noFill/>
        </p:spPr>
        <p:txBody>
          <a:bodyPr wrap="square" rtlCol="0">
            <a:spAutoFit/>
          </a:bodyPr>
          <a:lstStyle/>
          <a:p>
            <a:pPr>
              <a:buClr>
                <a:srgbClr val="000000"/>
              </a:buClr>
              <a:buFont typeface="Arial"/>
              <a:buNone/>
            </a:pPr>
            <a:r>
              <a:rPr lang="en-US" sz="1867" kern="0" dirty="0">
                <a:solidFill>
                  <a:srgbClr val="000000"/>
                </a:solidFill>
                <a:cs typeface="Arial"/>
                <a:sym typeface="Arial"/>
              </a:rPr>
              <a:t>Broad representation from island organizations but always room for more!</a:t>
            </a:r>
          </a:p>
        </p:txBody>
      </p:sp>
      <p:pic>
        <p:nvPicPr>
          <p:cNvPr id="8" name="Picture 3" descr="Picture 3"/>
          <p:cNvPicPr>
            <a:picLocks noChangeAspect="1"/>
          </p:cNvPicPr>
          <p:nvPr/>
        </p:nvPicPr>
        <p:blipFill>
          <a:blip r:embed="rId17">
            <a:extLst/>
          </a:blip>
          <a:stretch>
            <a:fillRect/>
          </a:stretch>
        </p:blipFill>
        <p:spPr>
          <a:xfrm>
            <a:off x="409098" y="5374795"/>
            <a:ext cx="1181101" cy="1181101"/>
          </a:xfrm>
          <a:prstGeom prst="rect">
            <a:avLst/>
          </a:prstGeom>
          <a:ln w="12700">
            <a:miter lim="400000"/>
          </a:ln>
        </p:spPr>
      </p:pic>
      <p:pic>
        <p:nvPicPr>
          <p:cNvPr id="9" name="Picture 2" descr="http://t2.gstatic.com/images?q=tbn:ANd9GcT-6JOvfnHy44O4tTFmPP_9wUCUe8Strubwrr1sA4kJmkQb-6h2-2pIoi2ZwqSlz6cFTWmPpwysyrm4H6agbcQ"/>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049773" y="-17293"/>
            <a:ext cx="2142227" cy="160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756" y="2101850"/>
            <a:ext cx="5393600" cy="2234400"/>
          </a:xfrm>
        </p:spPr>
        <p:txBody>
          <a:bodyPr/>
          <a:lstStyle/>
          <a:p>
            <a:r>
              <a:rPr lang="en-US" dirty="0" smtClean="0"/>
              <a:t>Who participated in the survey?</a:t>
            </a:r>
            <a:endParaRPr lang="en-US" dirty="0"/>
          </a:p>
        </p:txBody>
      </p:sp>
      <p:sp>
        <p:nvSpPr>
          <p:cNvPr id="6" name="Text Placeholder 5"/>
          <p:cNvSpPr>
            <a:spLocks noGrp="1"/>
          </p:cNvSpPr>
          <p:nvPr>
            <p:ph type="body" idx="2"/>
          </p:nvPr>
        </p:nvSpPr>
        <p:spPr/>
        <p:txBody>
          <a:bodyPr/>
          <a:lstStyle/>
          <a:p>
            <a:pPr marL="152396" indent="0">
              <a:buNone/>
            </a:pPr>
            <a:endParaRPr lang="en-US" sz="2800" dirty="0" smtClean="0"/>
          </a:p>
          <a:p>
            <a:pPr marL="152396" indent="0">
              <a:buNone/>
            </a:pPr>
            <a:r>
              <a:rPr lang="en-US" sz="2800" dirty="0" smtClean="0"/>
              <a:t>Survey results in most cases are representative of the island’s demographics</a:t>
            </a:r>
          </a:p>
          <a:p>
            <a:pPr marL="152396" indent="0">
              <a:buNone/>
            </a:pPr>
            <a:endParaRPr lang="en-US" sz="2800" dirty="0"/>
          </a:p>
          <a:p>
            <a:pPr marL="152396" indent="0">
              <a:buNone/>
            </a:pPr>
            <a:r>
              <a:rPr lang="en-US" sz="2800" dirty="0" smtClean="0"/>
              <a:t>Surveys sent to every household with a 60+ resident </a:t>
            </a:r>
          </a:p>
          <a:p>
            <a:pPr marL="152396" indent="0">
              <a:buNone/>
            </a:pPr>
            <a:endParaRPr lang="en-US" sz="2800" dirty="0"/>
          </a:p>
          <a:p>
            <a:pPr marL="152396" indent="0">
              <a:buNone/>
            </a:pPr>
            <a:r>
              <a:rPr lang="en-US" sz="2800" dirty="0" smtClean="0"/>
              <a:t>Respondents could complete the survey online and in Portuguese</a:t>
            </a:r>
          </a:p>
          <a:p>
            <a:pPr marL="152396" indent="0">
              <a:buNone/>
            </a:pPr>
            <a:endParaRPr lang="en-US" sz="2800" dirty="0"/>
          </a:p>
          <a:p>
            <a:pPr marL="152396" indent="0">
              <a:buNone/>
            </a:pPr>
            <a:endParaRPr lang="en-US" sz="2800" dirty="0"/>
          </a:p>
        </p:txBody>
      </p:sp>
      <p:pic>
        <p:nvPicPr>
          <p:cNvPr id="5" name="Google Shape;76;p14"/>
          <p:cNvPicPr preferRelativeResize="0"/>
          <p:nvPr/>
        </p:nvPicPr>
        <p:blipFill>
          <a:blip r:embed="rId2">
            <a:alphaModFix/>
          </a:blip>
          <a:stretch>
            <a:fillRect/>
          </a:stretch>
        </p:blipFill>
        <p:spPr>
          <a:xfrm>
            <a:off x="5708091" y="6063373"/>
            <a:ext cx="829200" cy="733681"/>
          </a:xfrm>
          <a:prstGeom prst="rect">
            <a:avLst/>
          </a:prstGeom>
          <a:noFill/>
          <a:ln>
            <a:noFill/>
          </a:ln>
        </p:spPr>
      </p:pic>
    </p:spTree>
    <p:extLst>
      <p:ext uri="{BB962C8B-B14F-4D97-AF65-F5344CB8AC3E}">
        <p14:creationId xmlns:p14="http://schemas.microsoft.com/office/powerpoint/2010/main" val="1066295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9625" y="1379637"/>
            <a:ext cx="4695299" cy="8309967"/>
          </a:xfrm>
          <a:prstGeom prst="rect">
            <a:avLst/>
          </a:prstGeom>
          <a:noFill/>
        </p:spPr>
        <p:txBody>
          <a:bodyPr wrap="square" rtlCol="0">
            <a:spAutoFit/>
          </a:bodyPr>
          <a:lstStyle/>
          <a:p>
            <a:endParaRPr lang="en-US" dirty="0">
              <a:solidFill>
                <a:prstClr val="black"/>
              </a:solidFill>
            </a:endParaRPr>
          </a:p>
          <a:p>
            <a:pPr marL="285750" indent="-285750">
              <a:buFont typeface="Arial" panose="020B0604020202020204" pitchFamily="34" charset="0"/>
              <a:buChar char="•"/>
            </a:pPr>
            <a:r>
              <a:rPr lang="en-US" sz="2400" dirty="0" smtClean="0">
                <a:solidFill>
                  <a:prstClr val="black"/>
                </a:solidFill>
              </a:rPr>
              <a:t>Almost 2,500 60+ respondents completed a survey (online or paper) from Oct, 2020-Jan, 2021 – 66 questions.</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smtClean="0">
                <a:solidFill>
                  <a:prstClr val="black"/>
                </a:solidFill>
              </a:rPr>
              <a:t>Balanced representation from all towns (averaging a 30% response rate).</a:t>
            </a:r>
          </a:p>
          <a:p>
            <a:endParaRPr lang="en-US" sz="2400" dirty="0">
              <a:solidFill>
                <a:prstClr val="black"/>
              </a:solidFill>
            </a:endParaRPr>
          </a:p>
          <a:p>
            <a:pPr marL="285750" indent="-285750">
              <a:buFont typeface="Arial" panose="020B0604020202020204" pitchFamily="34" charset="0"/>
              <a:buChar char="•"/>
            </a:pPr>
            <a:r>
              <a:rPr lang="en-US" sz="2400" dirty="0" smtClean="0">
                <a:solidFill>
                  <a:prstClr val="black"/>
                </a:solidFill>
              </a:rPr>
              <a:t>Representation from all age ranges with 15 surveys completed by 95+.</a:t>
            </a:r>
          </a:p>
          <a:p>
            <a:endParaRPr lang="en-US" sz="2400" dirty="0" smtClean="0">
              <a:solidFill>
                <a:prstClr val="black"/>
              </a:solidFill>
            </a:endParaRPr>
          </a:p>
          <a:p>
            <a:r>
              <a:rPr lang="en-US" dirty="0" smtClean="0">
                <a:solidFill>
                  <a:prstClr val="black"/>
                </a:solidFill>
              </a:rPr>
              <a:t>Questions  </a:t>
            </a:r>
            <a:r>
              <a:rPr lang="en-US" dirty="0">
                <a:solidFill>
                  <a:prstClr val="black"/>
                </a:solidFill>
              </a:rPr>
              <a:t>1,2, 6, 56 (Dec, 2020 HAMV survey) </a:t>
            </a:r>
          </a:p>
          <a:p>
            <a:pPr marL="285750" indent="-285750">
              <a:buFont typeface="Arial" panose="020B0604020202020204" pitchFamily="34" charset="0"/>
              <a:buChar char="•"/>
            </a:pPr>
            <a:endParaRPr lang="en-US" sz="2400" dirty="0" smtClean="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smtClean="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p:txBody>
      </p:sp>
      <p:sp>
        <p:nvSpPr>
          <p:cNvPr id="10" name="TextBox 9"/>
          <p:cNvSpPr txBox="1"/>
          <p:nvPr/>
        </p:nvSpPr>
        <p:spPr>
          <a:xfrm>
            <a:off x="809626" y="468169"/>
            <a:ext cx="11048999" cy="646331"/>
          </a:xfrm>
          <a:prstGeom prst="rect">
            <a:avLst/>
          </a:prstGeom>
          <a:noFill/>
        </p:spPr>
        <p:txBody>
          <a:bodyPr wrap="square" rtlCol="0">
            <a:spAutoFit/>
          </a:bodyPr>
          <a:lstStyle/>
          <a:p>
            <a:r>
              <a:rPr lang="en-US" sz="3600" dirty="0" smtClean="0">
                <a:solidFill>
                  <a:srgbClr val="FF0000"/>
                </a:solidFill>
              </a:rPr>
              <a:t>2020 Older Adult Survey – a snapshot of our island</a:t>
            </a:r>
            <a:endParaRPr lang="en-US" sz="3600" dirty="0">
              <a:solidFill>
                <a:srgbClr val="FF0000"/>
              </a:solidFill>
            </a:endParaRPr>
          </a:p>
        </p:txBody>
      </p:sp>
      <p:graphicFrame>
        <p:nvGraphicFramePr>
          <p:cNvPr id="6" name="Content Placeholder 5"/>
          <p:cNvGraphicFramePr>
            <a:graphicFrameLocks/>
          </p:cNvGraphicFramePr>
          <p:nvPr>
            <p:extLst/>
          </p:nvPr>
        </p:nvGraphicFramePr>
        <p:xfrm>
          <a:off x="5772149" y="1379637"/>
          <a:ext cx="6086476" cy="4421332"/>
        </p:xfrm>
        <a:graphic>
          <a:graphicData uri="http://schemas.openxmlformats.org/drawingml/2006/chart">
            <c:chart xmlns:c="http://schemas.openxmlformats.org/drawingml/2006/chart" xmlns:r="http://schemas.openxmlformats.org/officeDocument/2006/relationships" r:id="rId2"/>
          </a:graphicData>
        </a:graphic>
      </p:graphicFrame>
      <p:pic>
        <p:nvPicPr>
          <p:cNvPr id="5" name="Google Shape;76;p14"/>
          <p:cNvPicPr preferRelativeResize="0"/>
          <p:nvPr/>
        </p:nvPicPr>
        <p:blipFill>
          <a:blip r:embed="rId3">
            <a:alphaModFix/>
          </a:blip>
          <a:stretch>
            <a:fillRect/>
          </a:stretch>
        </p:blipFill>
        <p:spPr>
          <a:xfrm>
            <a:off x="5504925" y="5800969"/>
            <a:ext cx="829200" cy="733681"/>
          </a:xfrm>
          <a:prstGeom prst="rect">
            <a:avLst/>
          </a:prstGeom>
          <a:noFill/>
          <a:ln>
            <a:noFill/>
          </a:ln>
        </p:spPr>
      </p:pic>
    </p:spTree>
    <p:extLst>
      <p:ext uri="{BB962C8B-B14F-4D97-AF65-F5344CB8AC3E}">
        <p14:creationId xmlns:p14="http://schemas.microsoft.com/office/powerpoint/2010/main" val="2572334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9" y="193964"/>
            <a:ext cx="10515600" cy="1325563"/>
          </a:xfrm>
        </p:spPr>
        <p:txBody>
          <a:bodyPr>
            <a:normAutofit/>
          </a:bodyPr>
          <a:lstStyle/>
          <a:p>
            <a:r>
              <a:rPr lang="en-US" sz="3600" dirty="0" smtClean="0">
                <a:solidFill>
                  <a:srgbClr val="FF0000"/>
                </a:solidFill>
                <a:latin typeface="+mn-lt"/>
                <a:ea typeface="+mn-ea"/>
                <a:cs typeface="+mn-cs"/>
              </a:rPr>
              <a:t>More on our Older Adult participants</a:t>
            </a:r>
            <a:endParaRPr lang="en-US" sz="3600" dirty="0">
              <a:solidFill>
                <a:srgbClr val="FF0000"/>
              </a:solidFill>
              <a:latin typeface="+mn-lt"/>
              <a:ea typeface="+mn-ea"/>
              <a:cs typeface="+mn-cs"/>
            </a:endParaRPr>
          </a:p>
        </p:txBody>
      </p:sp>
      <p:graphicFrame>
        <p:nvGraphicFramePr>
          <p:cNvPr id="7" name="Chart 6"/>
          <p:cNvGraphicFramePr/>
          <p:nvPr>
            <p:extLst>
              <p:ext uri="{D42A27DB-BD31-4B8C-83A1-F6EECF244321}">
                <p14:modId xmlns:p14="http://schemas.microsoft.com/office/powerpoint/2010/main" val="2241260221"/>
              </p:ext>
            </p:extLst>
          </p:nvPr>
        </p:nvGraphicFramePr>
        <p:xfrm>
          <a:off x="7689274" y="193964"/>
          <a:ext cx="3920836" cy="425601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86311" y="1294729"/>
            <a:ext cx="6608619" cy="458587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rPr>
              <a:t>Almost two thirds of Older Adults report an annual household income of $100k or less</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smtClean="0">
                <a:solidFill>
                  <a:prstClr val="black"/>
                </a:solidFill>
              </a:rPr>
              <a:t>Slightly more female participants (60% versus 40% male) in-line with island population</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smtClean="0">
                <a:solidFill>
                  <a:prstClr val="black"/>
                </a:solidFill>
              </a:rPr>
              <a:t>12% are veterans*</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smtClean="0">
                <a:solidFill>
                  <a:prstClr val="black"/>
                </a:solidFill>
              </a:rPr>
              <a:t>Race/ethnicity mix in-line with known population statistics for the island (.2% identified as Brazilian)</a:t>
            </a:r>
          </a:p>
          <a:p>
            <a:endParaRPr lang="en-US" sz="2800" dirty="0">
              <a:solidFill>
                <a:prstClr val="black"/>
              </a:solidFill>
            </a:endParaRPr>
          </a:p>
        </p:txBody>
      </p:sp>
      <p:graphicFrame>
        <p:nvGraphicFramePr>
          <p:cNvPr id="13" name="Chart 12"/>
          <p:cNvGraphicFramePr/>
          <p:nvPr>
            <p:extLst/>
          </p:nvPr>
        </p:nvGraphicFramePr>
        <p:xfrm>
          <a:off x="7065818" y="3671454"/>
          <a:ext cx="4752108" cy="3116831"/>
        </p:xfrm>
        <a:graphic>
          <a:graphicData uri="http://schemas.openxmlformats.org/drawingml/2006/chart">
            <c:chart xmlns:c="http://schemas.openxmlformats.org/drawingml/2006/chart" xmlns:r="http://schemas.openxmlformats.org/officeDocument/2006/relationships" r:id="rId3"/>
          </a:graphicData>
        </a:graphic>
      </p:graphicFrame>
      <p:pic>
        <p:nvPicPr>
          <p:cNvPr id="14" name="Google Shape;76;p14"/>
          <p:cNvPicPr preferRelativeResize="0"/>
          <p:nvPr/>
        </p:nvPicPr>
        <p:blipFill>
          <a:blip r:embed="rId4">
            <a:alphaModFix/>
          </a:blip>
          <a:stretch>
            <a:fillRect/>
          </a:stretch>
        </p:blipFill>
        <p:spPr>
          <a:xfrm>
            <a:off x="5504925" y="5800969"/>
            <a:ext cx="829200" cy="733681"/>
          </a:xfrm>
          <a:prstGeom prst="rect">
            <a:avLst/>
          </a:prstGeom>
          <a:noFill/>
          <a:ln>
            <a:noFill/>
          </a:ln>
        </p:spPr>
      </p:pic>
      <p:sp>
        <p:nvSpPr>
          <p:cNvPr id="3" name="Rectangle 2"/>
          <p:cNvSpPr/>
          <p:nvPr/>
        </p:nvSpPr>
        <p:spPr>
          <a:xfrm>
            <a:off x="432653" y="5521478"/>
            <a:ext cx="5009925" cy="646331"/>
          </a:xfrm>
          <a:prstGeom prst="rect">
            <a:avLst/>
          </a:prstGeom>
        </p:spPr>
        <p:txBody>
          <a:bodyPr wrap="square">
            <a:spAutoFit/>
          </a:bodyPr>
          <a:lstStyle/>
          <a:p>
            <a:r>
              <a:rPr lang="en-US" dirty="0"/>
              <a:t>*6.6% of Island population are veterans of which 70% are over 65</a:t>
            </a:r>
          </a:p>
        </p:txBody>
      </p:sp>
      <p:sp>
        <p:nvSpPr>
          <p:cNvPr id="4" name="Rectangle 3"/>
          <p:cNvSpPr/>
          <p:nvPr/>
        </p:nvSpPr>
        <p:spPr>
          <a:xfrm>
            <a:off x="432653" y="6349984"/>
            <a:ext cx="5124160" cy="369332"/>
          </a:xfrm>
          <a:prstGeom prst="rect">
            <a:avLst/>
          </a:prstGeom>
        </p:spPr>
        <p:txBody>
          <a:bodyPr wrap="none">
            <a:spAutoFit/>
          </a:bodyPr>
          <a:lstStyle/>
          <a:p>
            <a:r>
              <a:rPr lang="en-US" dirty="0" smtClean="0">
                <a:solidFill>
                  <a:prstClr val="black"/>
                </a:solidFill>
              </a:rPr>
              <a:t>Questions  55, 57, 60, 68  </a:t>
            </a:r>
            <a:r>
              <a:rPr lang="en-US" dirty="0">
                <a:solidFill>
                  <a:prstClr val="black"/>
                </a:solidFill>
              </a:rPr>
              <a:t>(Dec, 2020 HAMV Survey)</a:t>
            </a:r>
          </a:p>
        </p:txBody>
      </p:sp>
    </p:spTree>
    <p:extLst>
      <p:ext uri="{BB962C8B-B14F-4D97-AF65-F5344CB8AC3E}">
        <p14:creationId xmlns:p14="http://schemas.microsoft.com/office/powerpoint/2010/main" val="942293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5" y="14393"/>
            <a:ext cx="10515600" cy="1325563"/>
          </a:xfrm>
        </p:spPr>
        <p:txBody>
          <a:bodyPr>
            <a:normAutofit/>
          </a:bodyPr>
          <a:lstStyle/>
          <a:p>
            <a:r>
              <a:rPr lang="en-US" sz="3600" dirty="0" smtClean="0">
                <a:solidFill>
                  <a:srgbClr val="FF0000"/>
                </a:solidFill>
                <a:latin typeface="+mn-lt"/>
                <a:ea typeface="+mn-ea"/>
                <a:cs typeface="+mn-cs"/>
              </a:rPr>
              <a:t>Here to stay and most likely in a single family home </a:t>
            </a:r>
            <a:endParaRPr lang="en-US" sz="3600" dirty="0">
              <a:solidFill>
                <a:srgbClr val="FF0000"/>
              </a:solidFill>
              <a:latin typeface="+mn-lt"/>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1103370"/>
              </p:ext>
            </p:extLst>
          </p:nvPr>
        </p:nvGraphicFramePr>
        <p:xfrm>
          <a:off x="6112399" y="1339956"/>
          <a:ext cx="5979885" cy="38027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93486" y="1259851"/>
            <a:ext cx="5544457"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rPr>
              <a:t>Vast </a:t>
            </a:r>
            <a:r>
              <a:rPr lang="en-US" sz="2400" dirty="0">
                <a:solidFill>
                  <a:prstClr val="black"/>
                </a:solidFill>
              </a:rPr>
              <a:t>majority (&gt;90%) identify as permanent with 75% reporting “living on island for 12 months in 2019</a:t>
            </a:r>
            <a:r>
              <a:rPr lang="en-US" sz="2400" dirty="0" smtClean="0">
                <a:solidFill>
                  <a:prstClr val="black"/>
                </a:solidFill>
              </a:rPr>
              <a:t>”.</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smtClean="0">
                <a:solidFill>
                  <a:prstClr val="black"/>
                </a:solidFill>
              </a:rPr>
              <a:t>87% own their own home and 3% live in a subsidized rental situation (IEH etc.)</a:t>
            </a:r>
          </a:p>
          <a:p>
            <a:pPr marL="285750" indent="-285750">
              <a:buFont typeface="Arial" panose="020B0604020202020204" pitchFamily="34" charset="0"/>
              <a:buChar char="•"/>
            </a:pPr>
            <a:endParaRPr lang="en-US" sz="2400" dirty="0" smtClean="0">
              <a:solidFill>
                <a:prstClr val="black"/>
              </a:solidFill>
            </a:endParaRPr>
          </a:p>
          <a:p>
            <a:pPr marL="285750" indent="-285750">
              <a:buFont typeface="Arial" panose="020B0604020202020204" pitchFamily="34" charset="0"/>
              <a:buChar char="•"/>
            </a:pPr>
            <a:r>
              <a:rPr lang="en-US" sz="2400" dirty="0" smtClean="0">
                <a:solidFill>
                  <a:prstClr val="black"/>
                </a:solidFill>
              </a:rPr>
              <a:t>The likelihood of owning a home outright (without a mortgage)  increases with age to almost 70% of 85+ homeowners.</a:t>
            </a:r>
            <a:endParaRPr lang="en-US" sz="2400" dirty="0">
              <a:solidFill>
                <a:prstClr val="black"/>
              </a:solidFill>
            </a:endParaRPr>
          </a:p>
          <a:p>
            <a:endParaRPr lang="en-US" sz="2400" dirty="0">
              <a:solidFill>
                <a:prstClr val="black"/>
              </a:solidFill>
            </a:endParaRPr>
          </a:p>
          <a:p>
            <a:pPr marL="285750" indent="-285750">
              <a:buFont typeface="Arial" panose="020B0604020202020204" pitchFamily="34" charset="0"/>
              <a:buChar char="•"/>
            </a:pPr>
            <a:endParaRPr lang="en-US" sz="2400" dirty="0">
              <a:solidFill>
                <a:prstClr val="black"/>
              </a:solidFill>
            </a:endParaRPr>
          </a:p>
          <a:p>
            <a:endParaRPr lang="en-US" dirty="0"/>
          </a:p>
        </p:txBody>
      </p:sp>
      <p:sp>
        <p:nvSpPr>
          <p:cNvPr id="9" name="Rectangle 8"/>
          <p:cNvSpPr/>
          <p:nvPr/>
        </p:nvSpPr>
        <p:spPr>
          <a:xfrm>
            <a:off x="493486" y="6350392"/>
            <a:ext cx="4800353" cy="369332"/>
          </a:xfrm>
          <a:prstGeom prst="rect">
            <a:avLst/>
          </a:prstGeom>
        </p:spPr>
        <p:txBody>
          <a:bodyPr wrap="none">
            <a:spAutoFit/>
          </a:bodyPr>
          <a:lstStyle/>
          <a:p>
            <a:r>
              <a:rPr lang="en-US" dirty="0">
                <a:solidFill>
                  <a:prstClr val="black"/>
                </a:solidFill>
              </a:rPr>
              <a:t>Questions </a:t>
            </a:r>
            <a:r>
              <a:rPr lang="en-US" dirty="0" smtClean="0">
                <a:solidFill>
                  <a:prstClr val="black"/>
                </a:solidFill>
              </a:rPr>
              <a:t>1,2, 7, 8, 11 </a:t>
            </a:r>
            <a:r>
              <a:rPr lang="en-US" dirty="0">
                <a:solidFill>
                  <a:prstClr val="black"/>
                </a:solidFill>
              </a:rPr>
              <a:t>(Dec, 2020 HAMV Survey)</a:t>
            </a:r>
          </a:p>
        </p:txBody>
      </p:sp>
      <p:pic>
        <p:nvPicPr>
          <p:cNvPr id="10" name="Google Shape;76;p14"/>
          <p:cNvPicPr preferRelativeResize="0"/>
          <p:nvPr/>
        </p:nvPicPr>
        <p:blipFill>
          <a:blip r:embed="rId3">
            <a:alphaModFix/>
          </a:blip>
          <a:stretch>
            <a:fillRect/>
          </a:stretch>
        </p:blipFill>
        <p:spPr>
          <a:xfrm>
            <a:off x="5878285" y="5856587"/>
            <a:ext cx="829200" cy="733681"/>
          </a:xfrm>
          <a:prstGeom prst="rect">
            <a:avLst/>
          </a:prstGeom>
          <a:noFill/>
          <a:ln>
            <a:noFill/>
          </a:ln>
        </p:spPr>
      </p:pic>
      <p:sp>
        <p:nvSpPr>
          <p:cNvPr id="3" name="TextBox 2"/>
          <p:cNvSpPr txBox="1"/>
          <p:nvPr/>
        </p:nvSpPr>
        <p:spPr>
          <a:xfrm>
            <a:off x="7169426" y="5253931"/>
            <a:ext cx="4922858" cy="1938992"/>
          </a:xfrm>
          <a:prstGeom prst="rect">
            <a:avLst/>
          </a:prstGeom>
          <a:noFill/>
        </p:spPr>
        <p:txBody>
          <a:bodyPr wrap="square" rtlCol="0">
            <a:spAutoFit/>
          </a:bodyPr>
          <a:lstStyle/>
          <a:p>
            <a:r>
              <a:rPr lang="en-US" sz="2400" dirty="0">
                <a:solidFill>
                  <a:prstClr val="black"/>
                </a:solidFill>
              </a:rPr>
              <a:t>A less expensive home, lower cost of living and closer to family are top three triggers for a move, off- or on-island.</a:t>
            </a:r>
          </a:p>
          <a:p>
            <a:endParaRPr lang="en-US" sz="2400" dirty="0"/>
          </a:p>
        </p:txBody>
      </p:sp>
    </p:spTree>
    <p:extLst>
      <p:ext uri="{BB962C8B-B14F-4D97-AF65-F5344CB8AC3E}">
        <p14:creationId xmlns:p14="http://schemas.microsoft.com/office/powerpoint/2010/main" val="560904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365125"/>
            <a:ext cx="11707090" cy="1325563"/>
          </a:xfrm>
        </p:spPr>
        <p:txBody>
          <a:bodyPr>
            <a:normAutofit/>
          </a:bodyPr>
          <a:lstStyle/>
          <a:p>
            <a:r>
              <a:rPr lang="en-US" sz="3600" dirty="0">
                <a:solidFill>
                  <a:srgbClr val="FF0000"/>
                </a:solidFill>
                <a:latin typeface="+mn-lt"/>
                <a:ea typeface="+mn-ea"/>
                <a:cs typeface="+mn-cs"/>
              </a:rPr>
              <a:t> </a:t>
            </a:r>
            <a:r>
              <a:rPr lang="en-US" sz="3600" dirty="0" smtClean="0">
                <a:solidFill>
                  <a:srgbClr val="FF0000"/>
                </a:solidFill>
                <a:latin typeface="+mn-lt"/>
                <a:ea typeface="+mn-ea"/>
                <a:cs typeface="+mn-cs"/>
              </a:rPr>
              <a:t>3 out of 10 Older Adults live alone and this increases with age </a:t>
            </a:r>
            <a:endParaRPr lang="en-US" sz="3600" dirty="0">
              <a:solidFill>
                <a:srgbClr val="FF0000"/>
              </a:solidFill>
              <a:latin typeface="+mn-lt"/>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1906295"/>
              </p:ext>
            </p:extLst>
          </p:nvPr>
        </p:nvGraphicFramePr>
        <p:xfrm>
          <a:off x="751609" y="1429141"/>
          <a:ext cx="10882746" cy="5047455"/>
        </p:xfrm>
        <a:graphic>
          <a:graphicData uri="http://schemas.openxmlformats.org/drawingml/2006/chart">
            <c:chart xmlns:c="http://schemas.openxmlformats.org/drawingml/2006/chart" xmlns:r="http://schemas.openxmlformats.org/officeDocument/2006/relationships" r:id="rId2"/>
          </a:graphicData>
        </a:graphic>
      </p:graphicFrame>
      <p:pic>
        <p:nvPicPr>
          <p:cNvPr id="7" name="Google Shape;76;p14"/>
          <p:cNvPicPr preferRelativeResize="0"/>
          <p:nvPr/>
        </p:nvPicPr>
        <p:blipFill>
          <a:blip r:embed="rId3">
            <a:alphaModFix/>
          </a:blip>
          <a:stretch>
            <a:fillRect/>
          </a:stretch>
        </p:blipFill>
        <p:spPr>
          <a:xfrm>
            <a:off x="5363782" y="5927581"/>
            <a:ext cx="829200" cy="733681"/>
          </a:xfrm>
          <a:prstGeom prst="rect">
            <a:avLst/>
          </a:prstGeom>
          <a:noFill/>
          <a:ln>
            <a:noFill/>
          </a:ln>
        </p:spPr>
      </p:pic>
      <p:sp>
        <p:nvSpPr>
          <p:cNvPr id="8" name="Rectangle 7"/>
          <p:cNvSpPr/>
          <p:nvPr/>
        </p:nvSpPr>
        <p:spPr>
          <a:xfrm>
            <a:off x="105982" y="6291930"/>
            <a:ext cx="3848169" cy="369332"/>
          </a:xfrm>
          <a:prstGeom prst="rect">
            <a:avLst/>
          </a:prstGeom>
        </p:spPr>
        <p:txBody>
          <a:bodyPr wrap="none">
            <a:spAutoFit/>
          </a:bodyPr>
          <a:lstStyle/>
          <a:p>
            <a:r>
              <a:rPr lang="en-US" dirty="0">
                <a:solidFill>
                  <a:prstClr val="black"/>
                </a:solidFill>
              </a:rPr>
              <a:t>Question </a:t>
            </a:r>
            <a:r>
              <a:rPr lang="en-US" dirty="0" smtClean="0">
                <a:solidFill>
                  <a:prstClr val="black"/>
                </a:solidFill>
              </a:rPr>
              <a:t>66  </a:t>
            </a:r>
            <a:r>
              <a:rPr lang="en-US" dirty="0">
                <a:solidFill>
                  <a:prstClr val="black"/>
                </a:solidFill>
              </a:rPr>
              <a:t>(Dec, 2020 HAMV </a:t>
            </a:r>
            <a:r>
              <a:rPr lang="en-US" dirty="0" smtClean="0">
                <a:solidFill>
                  <a:prstClr val="black"/>
                </a:solidFill>
              </a:rPr>
              <a:t>Survey)</a:t>
            </a:r>
            <a:endParaRPr lang="en-US" dirty="0">
              <a:solidFill>
                <a:prstClr val="black"/>
              </a:solidFill>
            </a:endParaRPr>
          </a:p>
        </p:txBody>
      </p:sp>
    </p:spTree>
    <p:extLst>
      <p:ext uri="{BB962C8B-B14F-4D97-AF65-F5344CB8AC3E}">
        <p14:creationId xmlns:p14="http://schemas.microsoft.com/office/powerpoint/2010/main" val="1806426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865"/>
            <a:ext cx="10515600" cy="1325563"/>
          </a:xfrm>
        </p:spPr>
        <p:txBody>
          <a:bodyPr>
            <a:normAutofit fontScale="90000"/>
          </a:bodyPr>
          <a:lstStyle/>
          <a:p>
            <a:r>
              <a:rPr lang="en-US" sz="3600" dirty="0" smtClean="0">
                <a:solidFill>
                  <a:srgbClr val="FF0000"/>
                </a:solidFill>
                <a:latin typeface="+mn-lt"/>
                <a:ea typeface="+mn-ea"/>
                <a:cs typeface="+mn-cs"/>
              </a:rPr>
              <a:t>While the majority don’t report problems with infrastructure, a quarter cite road maintenance, parking, sidewalks and bike paths as issues</a:t>
            </a:r>
            <a:endParaRPr lang="en-US" sz="3600" dirty="0">
              <a:solidFill>
                <a:srgbClr val="FF0000"/>
              </a:solidFill>
              <a:latin typeface="+mn-lt"/>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0618497"/>
              </p:ext>
            </p:extLst>
          </p:nvPr>
        </p:nvGraphicFramePr>
        <p:xfrm>
          <a:off x="838200" y="161542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00890" y="6311900"/>
            <a:ext cx="4204855" cy="369332"/>
          </a:xfrm>
          <a:prstGeom prst="rect">
            <a:avLst/>
          </a:prstGeom>
          <a:noFill/>
        </p:spPr>
        <p:txBody>
          <a:bodyPr wrap="square" rtlCol="0">
            <a:spAutoFit/>
          </a:bodyPr>
          <a:lstStyle/>
          <a:p>
            <a:r>
              <a:rPr lang="en-US" dirty="0" smtClean="0">
                <a:solidFill>
                  <a:prstClr val="black"/>
                </a:solidFill>
              </a:rPr>
              <a:t>Question 28 (Dec, 2020 HAMV Survey)</a:t>
            </a:r>
            <a:endParaRPr lang="en-US" dirty="0">
              <a:solidFill>
                <a:prstClr val="black"/>
              </a:solidFill>
            </a:endParaRPr>
          </a:p>
        </p:txBody>
      </p:sp>
      <p:pic>
        <p:nvPicPr>
          <p:cNvPr id="5" name="Google Shape;76;p14"/>
          <p:cNvPicPr preferRelativeResize="0"/>
          <p:nvPr/>
        </p:nvPicPr>
        <p:blipFill>
          <a:blip r:embed="rId3">
            <a:alphaModFix/>
          </a:blip>
          <a:stretch>
            <a:fillRect/>
          </a:stretch>
        </p:blipFill>
        <p:spPr>
          <a:xfrm>
            <a:off x="5477913" y="5942232"/>
            <a:ext cx="829200" cy="739336"/>
          </a:xfrm>
          <a:prstGeom prst="rect">
            <a:avLst/>
          </a:prstGeom>
          <a:noFill/>
          <a:ln>
            <a:noFill/>
          </a:ln>
        </p:spPr>
      </p:pic>
    </p:spTree>
    <p:extLst>
      <p:ext uri="{BB962C8B-B14F-4D97-AF65-F5344CB8AC3E}">
        <p14:creationId xmlns:p14="http://schemas.microsoft.com/office/powerpoint/2010/main" val="3446179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504" y="2022337"/>
            <a:ext cx="5393600" cy="2234400"/>
          </a:xfrm>
        </p:spPr>
        <p:txBody>
          <a:bodyPr/>
          <a:lstStyle/>
          <a:p>
            <a:r>
              <a:rPr lang="en-US" dirty="0" smtClean="0"/>
              <a:t>How our Older Adults Feel</a:t>
            </a:r>
            <a:endParaRPr lang="en-US" dirty="0"/>
          </a:p>
        </p:txBody>
      </p:sp>
      <p:sp>
        <p:nvSpPr>
          <p:cNvPr id="6" name="Text Placeholder 5"/>
          <p:cNvSpPr>
            <a:spLocks noGrp="1"/>
          </p:cNvSpPr>
          <p:nvPr>
            <p:ph type="body" idx="2"/>
          </p:nvPr>
        </p:nvSpPr>
        <p:spPr>
          <a:xfrm>
            <a:off x="7076000" y="1167887"/>
            <a:ext cx="5116000" cy="4926800"/>
          </a:xfrm>
        </p:spPr>
        <p:txBody>
          <a:bodyPr/>
          <a:lstStyle/>
          <a:p>
            <a:pPr marL="152396" indent="0">
              <a:buNone/>
            </a:pPr>
            <a:r>
              <a:rPr lang="en-US" sz="4000" dirty="0" smtClean="0"/>
              <a:t>It’s all relative</a:t>
            </a:r>
          </a:p>
          <a:p>
            <a:pPr marL="152396" indent="0">
              <a:buNone/>
            </a:pPr>
            <a:endParaRPr lang="en-US" dirty="0"/>
          </a:p>
        </p:txBody>
      </p:sp>
      <p:pic>
        <p:nvPicPr>
          <p:cNvPr id="5" name="Google Shape;76;p14"/>
          <p:cNvPicPr preferRelativeResize="0"/>
          <p:nvPr/>
        </p:nvPicPr>
        <p:blipFill>
          <a:blip r:embed="rId2">
            <a:alphaModFix/>
          </a:blip>
          <a:stretch>
            <a:fillRect/>
          </a:stretch>
        </p:blipFill>
        <p:spPr>
          <a:xfrm>
            <a:off x="5708091" y="6063373"/>
            <a:ext cx="829200" cy="733681"/>
          </a:xfrm>
          <a:prstGeom prst="rect">
            <a:avLst/>
          </a:prstGeom>
          <a:noFill/>
          <a:ln>
            <a:noFill/>
          </a:ln>
        </p:spPr>
      </p:pic>
    </p:spTree>
    <p:extLst>
      <p:ext uri="{BB962C8B-B14F-4D97-AF65-F5344CB8AC3E}">
        <p14:creationId xmlns:p14="http://schemas.microsoft.com/office/powerpoint/2010/main" val="2321185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12132</TotalTime>
  <Words>2262</Words>
  <Application>Microsoft Office PowerPoint</Application>
  <PresentationFormat>Widescreen</PresentationFormat>
  <Paragraphs>330</Paragraphs>
  <Slides>29</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Calibri Light</vt:lpstr>
      <vt:lpstr>Open Sans</vt:lpstr>
      <vt:lpstr>PT Sans Narrow</vt:lpstr>
      <vt:lpstr>Times New Roman</vt:lpstr>
      <vt:lpstr>Office Theme</vt:lpstr>
      <vt:lpstr>Tropic</vt:lpstr>
      <vt:lpstr>1_Office Theme</vt:lpstr>
      <vt:lpstr>1_Tropic</vt:lpstr>
      <vt:lpstr>MV Falls Prevention Coalition 2021</vt:lpstr>
      <vt:lpstr>The Island Older Adult population is sizable and growing</vt:lpstr>
      <vt:lpstr>Who participated in the survey?</vt:lpstr>
      <vt:lpstr>PowerPoint Presentation</vt:lpstr>
      <vt:lpstr>More on our Older Adult participants</vt:lpstr>
      <vt:lpstr>Here to stay and most likely in a single family home </vt:lpstr>
      <vt:lpstr> 3 out of 10 Older Adults live alone and this increases with age </vt:lpstr>
      <vt:lpstr>While the majority don’t report problems with infrastructure, a quarter cite road maintenance, parking, sidewalks and bike paths as issues</vt:lpstr>
      <vt:lpstr>How our Older Adults Feel</vt:lpstr>
      <vt:lpstr>PowerPoint Presentation</vt:lpstr>
      <vt:lpstr>Health Conditions increase with age, with mobility, hearing and eyesight similarly affected</vt:lpstr>
      <vt:lpstr>Frequency of falls and changes in physical health increase with age </vt:lpstr>
      <vt:lpstr>Older Adults Looking Ahead </vt:lpstr>
      <vt:lpstr>Anticipated service needs broaden especially for older age ranges</vt:lpstr>
      <vt:lpstr>40% of older adults anticipate the need for safety related home modifications and this increases with age</vt:lpstr>
      <vt:lpstr>      The Human side of the numbers</vt:lpstr>
      <vt:lpstr>70% of survey respondents 60-64 work  for a non- Vineyard employer</vt:lpstr>
      <vt:lpstr>1 in 3 survey respondents 65-74 attend  lectures, performances, art shows,  author talks, cultural events.</vt:lpstr>
      <vt:lpstr>4 in 10 survey respondents 80+ have  developed mobility issues.</vt:lpstr>
      <vt:lpstr> 79% survey respondents 85+ say it is  very important to stay on the  Vineyard.</vt:lpstr>
      <vt:lpstr>We’ve identified our focus areas for 2021</vt:lpstr>
      <vt:lpstr>Updated Focus Area Work Groups</vt:lpstr>
      <vt:lpstr>Education/Prevention Focus Area</vt:lpstr>
      <vt:lpstr>Strengthening Healthcare Connections Focus Areas</vt:lpstr>
      <vt:lpstr>Improving Safety in our homes and communities focus areas</vt:lpstr>
      <vt:lpstr>Digital Access Focus Area</vt:lpstr>
      <vt:lpstr>Metrics of Success Focus Area</vt:lpstr>
      <vt:lpstr>Follow Up Discussion Questions</vt:lpstr>
      <vt:lpstr>Current Falls Prevention Coalition Members </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Trish</dc:creator>
  <cp:lastModifiedBy>Cindy Trish</cp:lastModifiedBy>
  <cp:revision>277</cp:revision>
  <cp:lastPrinted>2021-04-08T18:52:01Z</cp:lastPrinted>
  <dcterms:created xsi:type="dcterms:W3CDTF">2021-02-22T20:38:15Z</dcterms:created>
  <dcterms:modified xsi:type="dcterms:W3CDTF">2021-06-09T17:55:28Z</dcterms:modified>
</cp:coreProperties>
</file>